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vnd.openxmlformats-officedocument.vmlDrawing" Extension="vml"/>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spreadsheetml.sheet" PartName="/ppt/embeddings/Microsoft_Excel_Sheet3.xlsx"/>
  <Override ContentType="application/vnd.openxmlformats-officedocument.spreadsheetml.sheet" PartName="/ppt/embeddings/Microsoft_Excel_Sheet4.xlsx"/>
  <Override ContentType="application/vnd.openxmlformats-officedocument.spreadsheetml.sheet" PartName="/ppt/embeddings/Microsoft_Excel_Sheet2.xlsx"/>
  <Override ContentType="application/vnd.openxmlformats-officedocument.spreadsheetml.sheet" PartName="/ppt/embeddings/Microsoft_Excel_Sheet1.xlsx"/>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12192000"/>
  <p:notesSz cx="6858000" cy="9144000"/>
  <p:embeddedFontLst>
    <p:embeddedFont>
      <p:font typeface="Montserrat SemiBold"/>
      <p:regular r:id="rId59"/>
      <p:bold r:id="rId60"/>
      <p:italic r:id="rId61"/>
      <p:boldItalic r:id="rId62"/>
    </p:embeddedFont>
    <p:embeddedFont>
      <p:font typeface="Roboto"/>
      <p:regular r:id="rId63"/>
      <p:bold r:id="rId64"/>
      <p:italic r:id="rId65"/>
      <p:boldItalic r:id="rId66"/>
    </p:embeddedFont>
    <p:embeddedFont>
      <p:font typeface="Montserrat Black"/>
      <p:bold r:id="rId67"/>
      <p:boldItalic r:id="rId68"/>
    </p:embeddedFont>
    <p:embeddedFont>
      <p:font typeface="Montserrat"/>
      <p:regular r:id="rId69"/>
      <p:bold r:id="rId70"/>
      <p:italic r:id="rId71"/>
      <p:boldItalic r:id="rId72"/>
    </p:embeddedFont>
    <p:embeddedFont>
      <p:font typeface="Montserrat Medium"/>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7" roundtripDataSignature="AMtx7mgr7KzsTXJEvkibssxS5K+AmU/+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5A4919-C90B-4075-ACC4-A3FA8A44E077}">
  <a:tblStyle styleId="{555A4919-C90B-4075-ACC4-A3FA8A44E07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4F09583-9E6C-40A1-8CBE-7FD15368F87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Medium-regular.fntdata"/><Relationship Id="rId72" Type="http://schemas.openxmlformats.org/officeDocument/2006/relationships/font" Target="fonts/Montserrat-boldItalic.fntdata"/><Relationship Id="rId31" Type="http://schemas.openxmlformats.org/officeDocument/2006/relationships/slide" Target="slides/slide26.xml"/><Relationship Id="rId75" Type="http://schemas.openxmlformats.org/officeDocument/2006/relationships/font" Target="fonts/MontserratMedium-italic.fntdata"/><Relationship Id="rId30" Type="http://schemas.openxmlformats.org/officeDocument/2006/relationships/slide" Target="slides/slide25.xml"/><Relationship Id="rId74" Type="http://schemas.openxmlformats.org/officeDocument/2006/relationships/font" Target="fonts/MontserratMedium-bold.fntdata"/><Relationship Id="rId33" Type="http://schemas.openxmlformats.org/officeDocument/2006/relationships/slide" Target="slides/slide28.xml"/><Relationship Id="rId77" Type="http://customschemas.google.com/relationships/presentationmetadata" Target="metadata"/><Relationship Id="rId32" Type="http://schemas.openxmlformats.org/officeDocument/2006/relationships/slide" Target="slides/slide27.xml"/><Relationship Id="rId76" Type="http://schemas.openxmlformats.org/officeDocument/2006/relationships/font" Target="fonts/MontserratMedium-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SemiBold-boldItalic.fntdata"/><Relationship Id="rId61" Type="http://schemas.openxmlformats.org/officeDocument/2006/relationships/font" Target="fonts/MontserratSemiBold-italic.fntdata"/><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MontserratBlack-boldItalic.fntdata"/><Relationship Id="rId23" Type="http://schemas.openxmlformats.org/officeDocument/2006/relationships/slide" Target="slides/slide18.xml"/><Relationship Id="rId67" Type="http://schemas.openxmlformats.org/officeDocument/2006/relationships/font" Target="fonts/MontserratBlack-bold.fntdata"/><Relationship Id="rId60" Type="http://schemas.openxmlformats.org/officeDocument/2006/relationships/font" Target="fonts/MontserratSemiBold-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SemiBold-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SG"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40ba676fe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SG"/>
              <a:t>By strategically using these channels and creating compelling content, we aim to guide our target market through the awareness, consideration, and decision stages, ultimately increasing our online delivery and catering orders while building a loyal customer base.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263" name="Google Shape;263;g2740ba676f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SG"/>
              <a:t>By strategically using these channels and creating compelling content, we aim to guide our target market through the awareness, consideration, and decision stages, ultimately increasing our online delivery and catering orders while building a loyal customer base.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273" name="Google Shape;27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SG"/>
              <a:t>By strategically using these channels and creating compelling content, we aim to guide our target market through the awareness, consideration, and decision stages, ultimately increasing our online delivery and catering orders while building a loyal customer base.</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0" lvl="0" marL="0" rtl="0" algn="l">
              <a:lnSpc>
                <a:spcPct val="100000"/>
              </a:lnSpc>
              <a:spcBef>
                <a:spcPts val="0"/>
              </a:spcBef>
              <a:spcAft>
                <a:spcPts val="0"/>
              </a:spcAft>
              <a:buSzPts val="1400"/>
              <a:buNone/>
            </a:pPr>
            <a:r>
              <a:t/>
            </a:r>
            <a:endParaRPr/>
          </a:p>
        </p:txBody>
      </p:sp>
      <p:sp>
        <p:nvSpPr>
          <p:cNvPr id="283" name="Google Shape;2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740ba676fe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2740ba676fe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40ba676fe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2740ba676fe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40ba676fe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g2740ba676fe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40ba676fe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2740ba676fe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40ba676fe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g2740ba676fe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740ba676fe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2740ba676fe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3f00a8ea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273f00a8ea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740ba676fe_0_1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2740ba676fe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73f00a8ea7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273f00a8ea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5" name="Google Shape;54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73f00a8ea7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273f00a8ea7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 name="Google Shape;59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 name="Google Shape;61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 name="Google Shape;62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3" name="Google Shape;66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5" name="Google Shape;67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8" name="Google Shape;68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0" name="Google Shape;70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73f00a8ea7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273f00a8ea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0" name="Google Shape;71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0" name="Google Shape;7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3f00a8ea7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273f00a8ea7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3f00a8ea7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g273f00a8ea7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40ba676f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g2740ba676f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40ba676fe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SG"/>
              <a:t>These points succinctly capture the essence of the marketing strategy and align with the company's goals and target audience needs.</a:t>
            </a:r>
            <a:endParaRPr/>
          </a:p>
        </p:txBody>
      </p:sp>
      <p:sp>
        <p:nvSpPr>
          <p:cNvPr id="229" name="Google Shape;229;g2740ba676f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49"/>
          <p:cNvSpPr/>
          <p:nvPr>
            <p:ph idx="2" type="pic"/>
          </p:nvPr>
        </p:nvSpPr>
        <p:spPr>
          <a:xfrm>
            <a:off x="5183188" y="987425"/>
            <a:ext cx="6172200" cy="4873625"/>
          </a:xfrm>
          <a:prstGeom prst="rect">
            <a:avLst/>
          </a:prstGeom>
          <a:noFill/>
          <a:ln>
            <a:noFill/>
          </a:ln>
        </p:spPr>
      </p:sp>
      <p:sp>
        <p:nvSpPr>
          <p:cNvPr id="74" name="Google Shape;74;p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 name="Shape 21"/>
        <p:cNvGrpSpPr/>
        <p:nvPr/>
      </p:nvGrpSpPr>
      <p:grpSpPr>
        <a:xfrm>
          <a:off x="0" y="0"/>
          <a:ext cx="0" cy="0"/>
          <a:chOff x="0" y="0"/>
          <a:chExt cx="0" cy="0"/>
        </a:xfrm>
      </p:grpSpPr>
      <p:sp>
        <p:nvSpPr>
          <p:cNvPr id="22" name="Google Shape;22;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 name="Shape 27"/>
        <p:cNvGrpSpPr/>
        <p:nvPr/>
      </p:nvGrpSpPr>
      <p:grpSpPr>
        <a:xfrm>
          <a:off x="0" y="0"/>
          <a:ext cx="0" cy="0"/>
          <a:chOff x="0" y="0"/>
          <a:chExt cx="0" cy="0"/>
        </a:xfrm>
      </p:grpSpPr>
      <p:sp>
        <p:nvSpPr>
          <p:cNvPr id="28" name="Google Shape;28;p4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4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4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4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4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4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4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7" name="Google Shape;67;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rgbClr val="888888"/>
              </a:buClr>
              <a:buSzPts val="1200"/>
              <a:buFont typeface="Calibri"/>
              <a:buNone/>
              <a:defRPr/>
            </a:lvl1pPr>
            <a:lvl2pPr indent="0" lvl="1" marL="0" algn="r">
              <a:spcBef>
                <a:spcPts val="0"/>
              </a:spcBef>
              <a:spcAft>
                <a:spcPts val="0"/>
              </a:spcAft>
              <a:buClr>
                <a:srgbClr val="888888"/>
              </a:buClr>
              <a:buSzPts val="1200"/>
              <a:buFont typeface="Calibri"/>
              <a:buNone/>
              <a:defRPr/>
            </a:lvl2pPr>
            <a:lvl3pPr indent="0" lvl="2" marL="0" algn="r">
              <a:spcBef>
                <a:spcPts val="0"/>
              </a:spcBef>
              <a:spcAft>
                <a:spcPts val="0"/>
              </a:spcAft>
              <a:buClr>
                <a:srgbClr val="888888"/>
              </a:buClr>
              <a:buSzPts val="1200"/>
              <a:buFont typeface="Calibri"/>
              <a:buNone/>
              <a:defRPr/>
            </a:lvl3pPr>
            <a:lvl4pPr indent="0" lvl="3" marL="0" algn="r">
              <a:spcBef>
                <a:spcPts val="0"/>
              </a:spcBef>
              <a:spcAft>
                <a:spcPts val="0"/>
              </a:spcAft>
              <a:buClr>
                <a:srgbClr val="888888"/>
              </a:buClr>
              <a:buSzPts val="1200"/>
              <a:buFont typeface="Calibri"/>
              <a:buNone/>
              <a:defRPr/>
            </a:lvl4pPr>
            <a:lvl5pPr indent="0" lvl="4" marL="0" algn="r">
              <a:spcBef>
                <a:spcPts val="0"/>
              </a:spcBef>
              <a:spcAft>
                <a:spcPts val="0"/>
              </a:spcAft>
              <a:buClr>
                <a:srgbClr val="888888"/>
              </a:buClr>
              <a:buSzPts val="1200"/>
              <a:buFont typeface="Calibri"/>
              <a:buNone/>
              <a:defRPr/>
            </a:lvl5pPr>
            <a:lvl6pPr indent="0" lvl="5" marL="0" algn="r">
              <a:spcBef>
                <a:spcPts val="0"/>
              </a:spcBef>
              <a:spcAft>
                <a:spcPts val="0"/>
              </a:spcAft>
              <a:buClr>
                <a:srgbClr val="888888"/>
              </a:buClr>
              <a:buSzPts val="1200"/>
              <a:buFont typeface="Calibri"/>
              <a:buNone/>
              <a:defRPr/>
            </a:lvl6pPr>
            <a:lvl7pPr indent="0" lvl="6" marL="0" algn="r">
              <a:spcBef>
                <a:spcPts val="0"/>
              </a:spcBef>
              <a:spcAft>
                <a:spcPts val="0"/>
              </a:spcAft>
              <a:buClr>
                <a:srgbClr val="888888"/>
              </a:buClr>
              <a:buSzPts val="1200"/>
              <a:buFont typeface="Calibri"/>
              <a:buNone/>
              <a:defRPr/>
            </a:lvl7pPr>
            <a:lvl8pPr indent="0" lvl="7" marL="0" algn="r">
              <a:spcBef>
                <a:spcPts val="0"/>
              </a:spcBef>
              <a:spcAft>
                <a:spcPts val="0"/>
              </a:spcAft>
              <a:buClr>
                <a:srgbClr val="888888"/>
              </a:buClr>
              <a:buSzPts val="1200"/>
              <a:buFont typeface="Calibri"/>
              <a:buNone/>
              <a:defRPr/>
            </a:lvl8pPr>
            <a:lvl9pPr indent="0" lvl="8" marL="0" algn="r">
              <a:spcBef>
                <a:spcPts val="0"/>
              </a:spcBef>
              <a:spcAft>
                <a:spcPts val="0"/>
              </a:spcAft>
              <a:buClr>
                <a:srgbClr val="888888"/>
              </a:buClr>
              <a:buSzPts val="1200"/>
              <a:buFont typeface="Calibri"/>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SG"/>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10.jpg"/><Relationship Id="rId5"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24.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0.jpg"/><Relationship Id="rId5"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vmlDrawing" Target="../drawings/vmlDrawing1.vml"/><Relationship Id="rId4" Type="http://schemas.openxmlformats.org/officeDocument/2006/relationships/package" Target="../embeddings/Microsoft_Excel_Sheet1.xlsx"/><Relationship Id="rId5" Type="http://schemas.openxmlformats.org/officeDocument/2006/relationships/package" Target="../embeddings/Microsoft_Excel_Sheet1.xlsx"/><Relationship Id="rId6"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vmlDrawing" Target="../drawings/vmlDrawing2.vml"/><Relationship Id="rId4" Type="http://schemas.openxmlformats.org/officeDocument/2006/relationships/package" Target="../embeddings/Microsoft_Excel_Sheet2.xlsx"/><Relationship Id="rId5" Type="http://schemas.openxmlformats.org/officeDocument/2006/relationships/package" Target="../embeddings/Microsoft_Excel_Sheet2.xlsx"/><Relationship Id="rId6"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vmlDrawing" Target="../drawings/vmlDrawing3.vml"/><Relationship Id="rId4" Type="http://schemas.openxmlformats.org/officeDocument/2006/relationships/package" Target="../embeddings/Microsoft_Excel_Sheet3.xlsx"/><Relationship Id="rId5" Type="http://schemas.openxmlformats.org/officeDocument/2006/relationships/package" Target="../embeddings/Microsoft_Excel_Sheet3.xlsx"/><Relationship Id="rId6"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vmlDrawing" Target="../drawings/vmlDrawing4.vml"/><Relationship Id="rId4" Type="http://schemas.openxmlformats.org/officeDocument/2006/relationships/package" Target="../embeddings/Microsoft_Excel_Sheet4.xlsx"/><Relationship Id="rId5" Type="http://schemas.openxmlformats.org/officeDocument/2006/relationships/package" Target="../embeddings/Microsoft_Excel_Sheet4.xlsx"/><Relationship Id="rId6"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0.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3.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1.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9.jpg"/><Relationship Id="rId4" Type="http://schemas.openxmlformats.org/officeDocument/2006/relationships/image" Target="../media/image62.jpg"/><Relationship Id="rId5" Type="http://schemas.openxmlformats.org/officeDocument/2006/relationships/image" Target="../media/image70.jpg"/><Relationship Id="rId6" Type="http://schemas.openxmlformats.org/officeDocument/2006/relationships/image" Target="../media/image6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6.jpg"/><Relationship Id="rId4" Type="http://schemas.openxmlformats.org/officeDocument/2006/relationships/image" Target="../media/image65.jpg"/><Relationship Id="rId5" Type="http://schemas.openxmlformats.org/officeDocument/2006/relationships/image" Target="../media/image7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foodpanda.sg/restaurant/w8kc/thai-to-go-changi-road"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14.png"/><Relationship Id="rId8"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9" name="Google Shape;89;p2"/>
          <p:cNvSpPr/>
          <p:nvPr/>
        </p:nvSpPr>
        <p:spPr>
          <a:xfrm>
            <a:off x="0" y="0"/>
            <a:ext cx="12192000" cy="6219825"/>
          </a:xfrm>
          <a:custGeom>
            <a:rect b="b" l="l" r="r" t="t"/>
            <a:pathLst>
              <a:path extrusionOk="0" h="6219825" w="12192000">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2"/>
          <p:cNvSpPr/>
          <p:nvPr/>
        </p:nvSpPr>
        <p:spPr>
          <a:xfrm>
            <a:off x="10001212" y="450334"/>
            <a:ext cx="569771" cy="4731266"/>
          </a:xfrm>
          <a:custGeom>
            <a:rect b="b" l="l" r="r" t="t"/>
            <a:pathLst>
              <a:path extrusionOk="0" h="2447" w="414">
                <a:moveTo>
                  <a:pt x="414" y="2447"/>
                </a:moveTo>
                <a:lnTo>
                  <a:pt x="0" y="2247"/>
                </a:lnTo>
                <a:lnTo>
                  <a:pt x="0" y="0"/>
                </a:lnTo>
                <a:lnTo>
                  <a:pt x="414" y="200"/>
                </a:lnTo>
                <a:lnTo>
                  <a:pt x="414" y="244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2"/>
          <p:cNvSpPr/>
          <p:nvPr/>
        </p:nvSpPr>
        <p:spPr>
          <a:xfrm>
            <a:off x="10000684" y="228600"/>
            <a:ext cx="339144" cy="4574231"/>
          </a:xfrm>
          <a:custGeom>
            <a:rect b="b" l="l" r="r" t="t"/>
            <a:pathLst>
              <a:path extrusionOk="0" h="2358" w="209">
                <a:moveTo>
                  <a:pt x="209" y="2246"/>
                </a:moveTo>
                <a:lnTo>
                  <a:pt x="0" y="2358"/>
                </a:lnTo>
                <a:lnTo>
                  <a:pt x="0" y="111"/>
                </a:lnTo>
                <a:lnTo>
                  <a:pt x="209" y="0"/>
                </a:lnTo>
                <a:lnTo>
                  <a:pt x="209" y="2246"/>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2"/>
          <p:cNvSpPr/>
          <p:nvPr/>
        </p:nvSpPr>
        <p:spPr>
          <a:xfrm>
            <a:off x="1544817" y="228600"/>
            <a:ext cx="8822207" cy="4350741"/>
          </a:xfrm>
          <a:prstGeom prst="rect">
            <a:avLst/>
          </a:prstGeom>
          <a:solidFill>
            <a:srgbClr val="FFFFFF"/>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2"/>
          <p:cNvSpPr txBox="1"/>
          <p:nvPr/>
        </p:nvSpPr>
        <p:spPr>
          <a:xfrm>
            <a:off x="1912983" y="2184431"/>
            <a:ext cx="5476868" cy="6488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480"/>
              </a:spcAft>
              <a:buNone/>
            </a:pPr>
            <a:r>
              <a:rPr b="1" lang="en-SG" sz="3200">
                <a:solidFill>
                  <a:srgbClr val="000000"/>
                </a:solidFill>
                <a:latin typeface="Montserrat Black"/>
                <a:ea typeface="Montserrat Black"/>
                <a:cs typeface="Montserrat Black"/>
                <a:sym typeface="Montserrat Black"/>
              </a:rPr>
              <a:t>Leong Joo Seng – 617H</a:t>
            </a:r>
            <a:endParaRPr b="1" i="0" sz="6000" u="none" cap="none" strike="noStrike">
              <a:solidFill>
                <a:srgbClr val="171616"/>
              </a:solidFill>
              <a:latin typeface="Montserrat Black"/>
              <a:ea typeface="Montserrat Black"/>
              <a:cs typeface="Montserrat Black"/>
              <a:sym typeface="Montserrat Black"/>
            </a:endParaRPr>
          </a:p>
        </p:txBody>
      </p:sp>
      <p:sp>
        <p:nvSpPr>
          <p:cNvPr id="94" name="Google Shape;94;p2"/>
          <p:cNvSpPr txBox="1"/>
          <p:nvPr/>
        </p:nvSpPr>
        <p:spPr>
          <a:xfrm>
            <a:off x="1676148" y="810634"/>
            <a:ext cx="6067244" cy="11412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480"/>
              </a:spcAft>
              <a:buNone/>
            </a:pPr>
            <a:r>
              <a:rPr b="1" lang="en-SG" sz="3200">
                <a:solidFill>
                  <a:srgbClr val="FF0000"/>
                </a:solidFill>
                <a:latin typeface="Montserrat SemiBold"/>
                <a:ea typeface="Montserrat SemiBold"/>
                <a:cs typeface="Montserrat SemiBold"/>
                <a:sym typeface="Montserrat SemiBold"/>
              </a:rPr>
              <a:t>Marketing Presentation for </a:t>
            </a:r>
            <a:br>
              <a:rPr b="1" lang="en-SG" sz="3200">
                <a:solidFill>
                  <a:srgbClr val="FF0000"/>
                </a:solidFill>
                <a:latin typeface="Montserrat SemiBold"/>
                <a:ea typeface="Montserrat SemiBold"/>
                <a:cs typeface="Montserrat SemiBold"/>
                <a:sym typeface="Montserrat SemiBold"/>
              </a:rPr>
            </a:br>
            <a:r>
              <a:rPr b="1" lang="en-SG" sz="3200">
                <a:solidFill>
                  <a:srgbClr val="FF0000"/>
                </a:solidFill>
                <a:latin typeface="Montserrat SemiBold"/>
                <a:ea typeface="Montserrat SemiBold"/>
                <a:cs typeface="Montserrat SemiBold"/>
                <a:sym typeface="Montserrat SemiBold"/>
              </a:rPr>
              <a:t>                Thai To Go</a:t>
            </a:r>
            <a:endParaRPr b="1" i="0" sz="2000" cap="none" strike="noStrike">
              <a:solidFill>
                <a:srgbClr val="FF0000"/>
              </a:solidFill>
              <a:latin typeface="Arial"/>
              <a:ea typeface="Arial"/>
              <a:cs typeface="Arial"/>
              <a:sym typeface="Arial"/>
            </a:endParaRPr>
          </a:p>
        </p:txBody>
      </p:sp>
      <p:cxnSp>
        <p:nvCxnSpPr>
          <p:cNvPr id="95" name="Google Shape;95;p2"/>
          <p:cNvCxnSpPr/>
          <p:nvPr/>
        </p:nvCxnSpPr>
        <p:spPr>
          <a:xfrm>
            <a:off x="1672582" y="1951932"/>
            <a:ext cx="5512720" cy="0"/>
          </a:xfrm>
          <a:prstGeom prst="straightConnector1">
            <a:avLst/>
          </a:prstGeom>
          <a:noFill/>
          <a:ln cap="flat" cmpd="sng" w="12700">
            <a:solidFill>
              <a:srgbClr val="FF3300"/>
            </a:solidFill>
            <a:prstDash val="solid"/>
            <a:miter lim="800000"/>
            <a:headEnd len="sm" w="sm" type="none"/>
            <a:tailEnd len="sm" w="sm" type="none"/>
          </a:ln>
        </p:spPr>
      </p:cxnSp>
      <p:cxnSp>
        <p:nvCxnSpPr>
          <p:cNvPr id="96" name="Google Shape;96;p2"/>
          <p:cNvCxnSpPr/>
          <p:nvPr/>
        </p:nvCxnSpPr>
        <p:spPr>
          <a:xfrm>
            <a:off x="1807932" y="638175"/>
            <a:ext cx="5344470" cy="0"/>
          </a:xfrm>
          <a:prstGeom prst="straightConnector1">
            <a:avLst/>
          </a:prstGeom>
          <a:noFill/>
          <a:ln cap="flat" cmpd="sng" w="12700">
            <a:solidFill>
              <a:srgbClr val="FF3300"/>
            </a:solidFill>
            <a:prstDash val="solid"/>
            <a:miter lim="800000"/>
            <a:headEnd len="sm" w="sm" type="none"/>
            <a:tailEnd len="sm" w="sm" type="none"/>
          </a:ln>
        </p:spPr>
      </p:cxnSp>
      <p:sp>
        <p:nvSpPr>
          <p:cNvPr id="97" name="Google Shape;97;p2"/>
          <p:cNvSpPr txBox="1"/>
          <p:nvPr/>
        </p:nvSpPr>
        <p:spPr>
          <a:xfrm>
            <a:off x="7185302" y="3865530"/>
            <a:ext cx="1467734" cy="195358"/>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480"/>
              </a:spcAft>
              <a:buNone/>
            </a:pPr>
            <a:fld id="{00000000-1234-1234-1234-123412341234}" type="slidenum">
              <a:rPr lang="en-SG" sz="634">
                <a:solidFill>
                  <a:srgbClr val="000000"/>
                </a:solidFill>
                <a:latin typeface="Calibri"/>
                <a:ea typeface="Calibri"/>
                <a:cs typeface="Calibri"/>
                <a:sym typeface="Calibri"/>
              </a:rPr>
              <a:t>‹#›</a:t>
            </a:fld>
            <a:endParaRPr b="0" i="0" sz="1200" u="none" cap="none" strike="noStrike">
              <a:solidFill>
                <a:srgbClr val="171616"/>
              </a:solidFill>
              <a:latin typeface="Calibri"/>
              <a:ea typeface="Calibri"/>
              <a:cs typeface="Calibri"/>
              <a:sym typeface="Calibri"/>
            </a:endParaRPr>
          </a:p>
        </p:txBody>
      </p:sp>
      <p:sp>
        <p:nvSpPr>
          <p:cNvPr id="98" name="Google Shape;98;p2"/>
          <p:cNvSpPr txBox="1"/>
          <p:nvPr/>
        </p:nvSpPr>
        <p:spPr>
          <a:xfrm>
            <a:off x="2026320" y="3082540"/>
            <a:ext cx="4907695" cy="4001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480"/>
              </a:spcAft>
              <a:buNone/>
            </a:pPr>
            <a:r>
              <a:rPr b="1" lang="en-SG" sz="1584">
                <a:solidFill>
                  <a:srgbClr val="000000"/>
                </a:solidFill>
                <a:latin typeface="Montserrat Black"/>
                <a:ea typeface="Montserrat Black"/>
                <a:cs typeface="Montserrat Black"/>
                <a:sym typeface="Montserrat Black"/>
              </a:rPr>
              <a:t>http://thaitogo.sg</a:t>
            </a:r>
            <a:endParaRPr b="0" i="0" sz="800" u="none" cap="none" strike="noStrike">
              <a:solidFill>
                <a:srgbClr val="000000"/>
              </a:solidFill>
              <a:latin typeface="Arial"/>
              <a:ea typeface="Arial"/>
              <a:cs typeface="Arial"/>
              <a:sym typeface="Arial"/>
            </a:endParaRPr>
          </a:p>
        </p:txBody>
      </p:sp>
      <p:pic>
        <p:nvPicPr>
          <p:cNvPr id="99" name="Google Shape;99;p2"/>
          <p:cNvPicPr preferRelativeResize="0"/>
          <p:nvPr/>
        </p:nvPicPr>
        <p:blipFill rotWithShape="1">
          <a:blip r:embed="rId3">
            <a:alphaModFix/>
          </a:blip>
          <a:srcRect b="0" l="0" r="0" t="0"/>
          <a:stretch/>
        </p:blipFill>
        <p:spPr>
          <a:xfrm>
            <a:off x="7845687" y="228600"/>
            <a:ext cx="3283734" cy="4350740"/>
          </a:xfrm>
          <a:prstGeom prst="rect">
            <a:avLst/>
          </a:prstGeom>
          <a:noFill/>
          <a:ln>
            <a:noFill/>
          </a:ln>
        </p:spPr>
      </p:pic>
      <p:grpSp>
        <p:nvGrpSpPr>
          <p:cNvPr id="100" name="Google Shape;100;p2"/>
          <p:cNvGrpSpPr/>
          <p:nvPr/>
        </p:nvGrpSpPr>
        <p:grpSpPr>
          <a:xfrm>
            <a:off x="1807931" y="3589532"/>
            <a:ext cx="3132369" cy="741168"/>
            <a:chOff x="4189525" y="306952"/>
            <a:chExt cx="3753894" cy="864076"/>
          </a:xfrm>
        </p:grpSpPr>
        <p:pic>
          <p:nvPicPr>
            <p:cNvPr id="101" name="Google Shape;101;p2"/>
            <p:cNvPicPr preferRelativeResize="0"/>
            <p:nvPr/>
          </p:nvPicPr>
          <p:blipFill rotWithShape="1">
            <a:blip r:embed="rId4">
              <a:alphaModFix/>
            </a:blip>
            <a:srcRect b="0" l="0" r="0" t="0"/>
            <a:stretch/>
          </p:blipFill>
          <p:spPr>
            <a:xfrm>
              <a:off x="4189525" y="306952"/>
              <a:ext cx="2880225" cy="864075"/>
            </a:xfrm>
            <a:prstGeom prst="rect">
              <a:avLst/>
            </a:prstGeom>
            <a:noFill/>
            <a:ln>
              <a:noFill/>
            </a:ln>
          </p:spPr>
        </p:pic>
        <p:pic>
          <p:nvPicPr>
            <p:cNvPr id="102" name="Google Shape;102;p2"/>
            <p:cNvPicPr preferRelativeResize="0"/>
            <p:nvPr/>
          </p:nvPicPr>
          <p:blipFill rotWithShape="1">
            <a:blip r:embed="rId5">
              <a:alphaModFix/>
            </a:blip>
            <a:srcRect b="0" l="0" r="0" t="0"/>
            <a:stretch/>
          </p:blipFill>
          <p:spPr>
            <a:xfrm>
              <a:off x="7069750" y="306953"/>
              <a:ext cx="873669" cy="864075"/>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grpSp>
        <p:nvGrpSpPr>
          <p:cNvPr id="265" name="Google Shape;265;g2740ba676fe_0_19"/>
          <p:cNvGrpSpPr/>
          <p:nvPr/>
        </p:nvGrpSpPr>
        <p:grpSpPr>
          <a:xfrm>
            <a:off x="727220" y="171998"/>
            <a:ext cx="10231500" cy="762797"/>
            <a:chOff x="727220" y="171998"/>
            <a:chExt cx="10231500" cy="762797"/>
          </a:xfrm>
        </p:grpSpPr>
        <p:sp>
          <p:nvSpPr>
            <p:cNvPr id="266" name="Google Shape;266;g2740ba676fe_0_19"/>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Executive Summary</a:t>
              </a:r>
              <a:endParaRPr b="0" i="0" sz="1400" u="none" cap="none" strike="noStrike">
                <a:solidFill>
                  <a:srgbClr val="000000"/>
                </a:solidFill>
                <a:latin typeface="Arial"/>
                <a:ea typeface="Arial"/>
                <a:cs typeface="Arial"/>
                <a:sym typeface="Arial"/>
              </a:endParaRPr>
            </a:p>
          </p:txBody>
        </p:sp>
        <p:cxnSp>
          <p:nvCxnSpPr>
            <p:cNvPr id="267" name="Google Shape;267;g2740ba676fe_0_1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68" name="Google Shape;268;g2740ba676fe_0_1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69" name="Google Shape;269;g2740ba676fe_0_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270" name="Google Shape;270;g2740ba676fe_0_19"/>
          <p:cNvSpPr txBox="1"/>
          <p:nvPr/>
        </p:nvSpPr>
        <p:spPr>
          <a:xfrm>
            <a:off x="121920" y="1066943"/>
            <a:ext cx="11984736" cy="4701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1" i="0" lang="en-SG" sz="2000" u="sng" cap="none" strike="noStrike">
                <a:solidFill>
                  <a:srgbClr val="191919"/>
                </a:solidFill>
                <a:latin typeface="Montserrat"/>
                <a:ea typeface="Montserrat"/>
                <a:cs typeface="Montserrat"/>
                <a:sym typeface="Montserrat"/>
              </a:rPr>
              <a:t>Product Overview</a:t>
            </a:r>
            <a:r>
              <a:rPr b="0" i="0" lang="en-SG" sz="2000" u="none" cap="none" strike="noStrike">
                <a:solidFill>
                  <a:srgbClr val="191919"/>
                </a:solidFill>
                <a:latin typeface="Montserrat Medium"/>
                <a:ea typeface="Montserrat Medium"/>
                <a:cs typeface="Montserrat Medium"/>
                <a:sym typeface="Montserrat Medium"/>
              </a:rPr>
              <a:t>: </a:t>
            </a:r>
            <a:endParaRPr/>
          </a:p>
          <a:p>
            <a:pPr indent="0" lvl="0" marL="0" marR="0" rtl="0" algn="l">
              <a:lnSpc>
                <a:spcPct val="90000"/>
              </a:lnSpc>
              <a:spcBef>
                <a:spcPts val="0"/>
              </a:spcBef>
              <a:spcAft>
                <a:spcPts val="0"/>
              </a:spcAft>
              <a:buClr>
                <a:srgbClr val="000000"/>
              </a:buClr>
              <a:buSzPts val="2000"/>
              <a:buFont typeface="Arial"/>
              <a:buNone/>
            </a:pPr>
            <a:r>
              <a:t/>
            </a:r>
            <a:endParaRPr sz="2000">
              <a:solidFill>
                <a:srgbClr val="191919"/>
              </a:solidFill>
              <a:latin typeface="Montserrat Medium"/>
              <a:ea typeface="Montserrat Medium"/>
              <a:cs typeface="Montserrat Medium"/>
              <a:sym typeface="Montserrat Medium"/>
            </a:endParaRPr>
          </a:p>
          <a:p>
            <a:pPr indent="0" lvl="0" marL="0" marR="0" rtl="0" algn="l">
              <a:spcBef>
                <a:spcPts val="0"/>
              </a:spcBef>
              <a:spcAft>
                <a:spcPts val="0"/>
              </a:spcAft>
              <a:buNone/>
            </a:pPr>
            <a:r>
              <a:rPr lang="en-SG" sz="2000">
                <a:solidFill>
                  <a:schemeClr val="dk1"/>
                </a:solidFill>
                <a:latin typeface="Calibri"/>
                <a:ea typeface="Calibri"/>
                <a:cs typeface="Calibri"/>
                <a:sym typeface="Calibri"/>
              </a:rPr>
              <a:t>Thai To Go is a halal-certified Thai-styled restaurant that stands out in the Eunos MRT area by offering a unique blend of Thai, Malay, and Western cuisines tailored to local tastes. Our specific selling points include:</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127000" lvl="0" marL="0" marR="0" rtl="0" algn="l">
              <a:spcBef>
                <a:spcPts val="0"/>
              </a:spcBef>
              <a:spcAft>
                <a:spcPts val="0"/>
              </a:spcAft>
              <a:buClr>
                <a:schemeClr val="dk1"/>
              </a:buClr>
              <a:buSzPts val="2000"/>
              <a:buFont typeface="Arial"/>
              <a:buChar char="•"/>
            </a:pPr>
            <a:r>
              <a:rPr b="1" lang="en-SG" sz="2000">
                <a:solidFill>
                  <a:schemeClr val="dk1"/>
                </a:solidFill>
                <a:latin typeface="Calibri"/>
                <a:ea typeface="Calibri"/>
                <a:cs typeface="Calibri"/>
                <a:sym typeface="Calibri"/>
              </a:rPr>
              <a:t>Convenient Location</a:t>
            </a:r>
            <a:r>
              <a:rPr lang="en-SG" sz="2000">
                <a:solidFill>
                  <a:schemeClr val="dk1"/>
                </a:solidFill>
                <a:latin typeface="Calibri"/>
                <a:ea typeface="Calibri"/>
                <a:cs typeface="Calibri"/>
                <a:sym typeface="Calibri"/>
              </a:rPr>
              <a:t>: Easily accessible from Eunos MRT, making it a prime spot for nearby residents and office workers.</a:t>
            </a:r>
            <a:endParaRPr/>
          </a:p>
          <a:p>
            <a:pPr indent="0" lvl="0" marL="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27000" lvl="0" marL="0" marR="0" rtl="0" algn="l">
              <a:spcBef>
                <a:spcPts val="0"/>
              </a:spcBef>
              <a:spcAft>
                <a:spcPts val="0"/>
              </a:spcAft>
              <a:buClr>
                <a:schemeClr val="dk1"/>
              </a:buClr>
              <a:buSzPts val="2000"/>
              <a:buFont typeface="Arial"/>
              <a:buChar char="•"/>
            </a:pPr>
            <a:r>
              <a:rPr b="1" lang="en-SG" sz="2000">
                <a:solidFill>
                  <a:schemeClr val="dk1"/>
                </a:solidFill>
                <a:latin typeface="Calibri"/>
                <a:ea typeface="Calibri"/>
                <a:cs typeface="Calibri"/>
                <a:sym typeface="Calibri"/>
              </a:rPr>
              <a:t>Affordable Pricing</a:t>
            </a:r>
            <a:r>
              <a:rPr lang="en-SG" sz="2000">
                <a:solidFill>
                  <a:schemeClr val="dk1"/>
                </a:solidFill>
                <a:latin typeface="Calibri"/>
                <a:ea typeface="Calibri"/>
                <a:cs typeface="Calibri"/>
                <a:sym typeface="Calibri"/>
              </a:rPr>
              <a:t>: More budget-friendly compared to other halal Thai restaurant chains like Pattaya Garden and Jai Thai. </a:t>
            </a:r>
            <a:endParaRPr/>
          </a:p>
          <a:p>
            <a:pPr indent="0" lvl="0" marL="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27000" lvl="0" marL="0" marR="0" rtl="0" algn="l">
              <a:spcBef>
                <a:spcPts val="0"/>
              </a:spcBef>
              <a:spcAft>
                <a:spcPts val="0"/>
              </a:spcAft>
              <a:buClr>
                <a:schemeClr val="dk1"/>
              </a:buClr>
              <a:buSzPts val="2000"/>
              <a:buFont typeface="Arial"/>
              <a:buChar char="•"/>
            </a:pPr>
            <a:r>
              <a:rPr b="1" lang="en-SG" sz="2000">
                <a:solidFill>
                  <a:schemeClr val="dk1"/>
                </a:solidFill>
                <a:latin typeface="Calibri"/>
                <a:ea typeface="Calibri"/>
                <a:cs typeface="Calibri"/>
                <a:sym typeface="Calibri"/>
              </a:rPr>
              <a:t>Flexibility</a:t>
            </a:r>
            <a:r>
              <a:rPr lang="en-SG" sz="2000">
                <a:solidFill>
                  <a:schemeClr val="dk1"/>
                </a:solidFill>
                <a:latin typeface="Calibri"/>
                <a:ea typeface="Calibri"/>
                <a:cs typeface="Calibri"/>
                <a:sym typeface="Calibri"/>
              </a:rPr>
              <a:t>: Customizable menu options (e.g., bento boxes, lunch sets) and quick next-day mini catering services for events.</a:t>
            </a:r>
            <a:endParaRPr/>
          </a:p>
          <a:p>
            <a:pPr indent="0" lvl="0" marL="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27000" lvl="0" marL="0" marR="0" rtl="0" algn="l">
              <a:spcBef>
                <a:spcPts val="0"/>
              </a:spcBef>
              <a:spcAft>
                <a:spcPts val="0"/>
              </a:spcAft>
              <a:buClr>
                <a:schemeClr val="dk1"/>
              </a:buClr>
              <a:buSzPts val="2000"/>
              <a:buFont typeface="Arial"/>
              <a:buChar char="•"/>
            </a:pPr>
            <a:r>
              <a:rPr b="1" lang="en-SG" sz="2000">
                <a:solidFill>
                  <a:schemeClr val="dk1"/>
                </a:solidFill>
                <a:latin typeface="Calibri"/>
                <a:ea typeface="Calibri"/>
                <a:cs typeface="Calibri"/>
                <a:sym typeface="Calibri"/>
              </a:rPr>
              <a:t>Homely Cuisine</a:t>
            </a:r>
            <a:r>
              <a:rPr lang="en-SG" sz="2000">
                <a:solidFill>
                  <a:schemeClr val="dk1"/>
                </a:solidFill>
                <a:latin typeface="Calibri"/>
                <a:ea typeface="Calibri"/>
                <a:cs typeface="Calibri"/>
                <a:sym typeface="Calibri"/>
              </a:rPr>
              <a:t>: Recipes crafted to provide a homely yet affordable dining experience, accommodating individual taste preferences (e.g., spice levels).</a:t>
            </a:r>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sz="2000">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0" i="0" sz="20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1" i="0" sz="2000" u="none" cap="none" strike="noStrike">
              <a:solidFill>
                <a:srgbClr val="191919"/>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2000"/>
              <a:buFont typeface="Arial"/>
              <a:buNone/>
            </a:pPr>
            <a:r>
              <a:t/>
            </a:r>
            <a:endParaRPr b="1" sz="2000">
              <a:solidFill>
                <a:srgbClr val="191919"/>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2000"/>
              <a:buFont typeface="Arial"/>
              <a:buNone/>
            </a:pPr>
            <a:r>
              <a:t/>
            </a:r>
            <a:endParaRPr b="1" i="0" sz="2000" u="none" cap="none" strike="noStrike">
              <a:solidFill>
                <a:srgbClr val="191919"/>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2000"/>
              <a:buFont typeface="Arial"/>
              <a:buNone/>
            </a:pPr>
            <a:r>
              <a:t/>
            </a:r>
            <a:endParaRPr b="1" sz="2000">
              <a:solidFill>
                <a:srgbClr val="191919"/>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2000"/>
              <a:buFont typeface="Arial"/>
              <a:buNone/>
            </a:pPr>
            <a:r>
              <a:t/>
            </a:r>
            <a:endParaRPr b="1" i="0" sz="2000" u="none" cap="none" strike="noStrike">
              <a:solidFill>
                <a:srgbClr val="191919"/>
              </a:solidFill>
              <a:latin typeface="Montserrat"/>
              <a:ea typeface="Montserrat"/>
              <a:cs typeface="Montserrat"/>
              <a:sym typeface="Montserrat"/>
            </a:endParaRPr>
          </a:p>
          <a:p>
            <a:pPr indent="0" lvl="0" marL="0" marR="0" rtl="0" algn="l">
              <a:lnSpc>
                <a:spcPct val="90000"/>
              </a:lnSpc>
              <a:spcBef>
                <a:spcPts val="0"/>
              </a:spcBef>
              <a:spcAft>
                <a:spcPts val="0"/>
              </a:spcAft>
              <a:buClr>
                <a:srgbClr val="000000"/>
              </a:buClr>
              <a:buSzPts val="2000"/>
              <a:buFont typeface="Arial"/>
              <a:buNone/>
            </a:pPr>
            <a:r>
              <a:rPr b="1" i="0" lang="en-SG" sz="2000" u="none" cap="none" strike="noStrike">
                <a:solidFill>
                  <a:srgbClr val="191919"/>
                </a:solidFill>
                <a:latin typeface="Montserrat"/>
                <a:ea typeface="Montserrat"/>
                <a:cs typeface="Montserrat"/>
                <a:sym typeface="Montserrat"/>
              </a:rPr>
              <a:t>Market Strategy</a:t>
            </a:r>
            <a:r>
              <a:rPr b="0" i="0" lang="en-SG" sz="2000" u="none" cap="none" strike="noStrike">
                <a:solidFill>
                  <a:srgbClr val="191919"/>
                </a:solidFill>
                <a:latin typeface="Montserrat Medium"/>
                <a:ea typeface="Montserrat Medium"/>
                <a:cs typeface="Montserrat Medium"/>
                <a:sym typeface="Montserrat Medium"/>
              </a:rPr>
              <a:t>:</a:t>
            </a:r>
            <a:endParaRPr b="0" i="0" sz="20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rPr b="0" i="0" lang="en-SG" sz="2000" u="none" cap="none" strike="noStrike">
                <a:solidFill>
                  <a:srgbClr val="191919"/>
                </a:solidFill>
                <a:latin typeface="Montserrat Medium"/>
                <a:ea typeface="Montserrat Medium"/>
                <a:cs typeface="Montserrat Medium"/>
                <a:sym typeface="Montserrat Medium"/>
              </a:rPr>
              <a:t>Which channels, what sort of content do you intend to use to execute marketing to bring them from awareness through consideration to deciding to give you their business</a:t>
            </a:r>
            <a:endParaRPr b="0" i="0" sz="20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0" lvl="0" marL="0" marR="0" rtl="0" algn="l">
              <a:lnSpc>
                <a:spcPct val="90000"/>
              </a:lnSpc>
              <a:spcBef>
                <a:spcPts val="0"/>
              </a:spcBef>
              <a:spcAft>
                <a:spcPts val="0"/>
              </a:spcAft>
              <a:buClr>
                <a:srgbClr val="000000"/>
              </a:buClr>
              <a:buSzPts val="20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pSp>
        <p:nvGrpSpPr>
          <p:cNvPr id="275" name="Google Shape;275;p3"/>
          <p:cNvGrpSpPr/>
          <p:nvPr/>
        </p:nvGrpSpPr>
        <p:grpSpPr>
          <a:xfrm>
            <a:off x="727220" y="171998"/>
            <a:ext cx="10231500" cy="762797"/>
            <a:chOff x="727220" y="171998"/>
            <a:chExt cx="10231500" cy="762797"/>
          </a:xfrm>
        </p:grpSpPr>
        <p:sp>
          <p:nvSpPr>
            <p:cNvPr id="276" name="Google Shape;276;p3"/>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Executive Summary</a:t>
              </a:r>
              <a:endParaRPr b="0" i="0" sz="1400" u="none" cap="none" strike="noStrike">
                <a:solidFill>
                  <a:srgbClr val="000000"/>
                </a:solidFill>
                <a:latin typeface="Arial"/>
                <a:ea typeface="Arial"/>
                <a:cs typeface="Arial"/>
                <a:sym typeface="Arial"/>
              </a:endParaRPr>
            </a:p>
          </p:txBody>
        </p:sp>
        <p:cxnSp>
          <p:nvCxnSpPr>
            <p:cNvPr id="277" name="Google Shape;277;p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78" name="Google Shape;278;p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79" name="Google Shape;27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280" name="Google Shape;280;p3"/>
          <p:cNvSpPr txBox="1"/>
          <p:nvPr/>
        </p:nvSpPr>
        <p:spPr>
          <a:xfrm>
            <a:off x="178749" y="1078049"/>
            <a:ext cx="11984736" cy="572623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1" i="0" lang="en-SG" sz="1800" u="sng" cap="none" strike="noStrike">
                <a:solidFill>
                  <a:srgbClr val="06080A"/>
                </a:solidFill>
                <a:latin typeface="Montserrat"/>
                <a:ea typeface="Montserrat"/>
                <a:cs typeface="Montserrat"/>
                <a:sym typeface="Montserrat"/>
              </a:rPr>
              <a:t>Market Strategy</a:t>
            </a:r>
            <a:r>
              <a:rPr b="0" i="0" lang="en-SG" sz="1800" u="sng" cap="none" strike="noStrike">
                <a:solidFill>
                  <a:srgbClr val="06080A"/>
                </a:solidFill>
                <a:latin typeface="Montserrat Medium"/>
                <a:ea typeface="Montserrat Medium"/>
                <a:cs typeface="Montserrat Medium"/>
                <a:sym typeface="Montserrat Medium"/>
              </a:rPr>
              <a:t>:</a:t>
            </a:r>
            <a:endParaRPr/>
          </a:p>
          <a:p>
            <a:pPr indent="0" lvl="0" marL="0" marR="0" rtl="0" algn="l">
              <a:spcBef>
                <a:spcPts val="0"/>
              </a:spcBef>
              <a:spcAft>
                <a:spcPts val="0"/>
              </a:spcAft>
              <a:buNone/>
            </a:pPr>
            <a:r>
              <a:t/>
            </a:r>
            <a:endParaRPr b="1" sz="1800" u="sng">
              <a:solidFill>
                <a:srgbClr val="06080A"/>
              </a:solidFill>
              <a:latin typeface="Calibri"/>
              <a:ea typeface="Calibri"/>
              <a:cs typeface="Calibri"/>
              <a:sym typeface="Calibri"/>
            </a:endParaRPr>
          </a:p>
          <a:p>
            <a:pPr indent="0" lvl="0" marL="0" marR="0" rtl="0" algn="l">
              <a:spcBef>
                <a:spcPts val="0"/>
              </a:spcBef>
              <a:spcAft>
                <a:spcPts val="0"/>
              </a:spcAft>
              <a:buNone/>
            </a:pPr>
            <a:r>
              <a:rPr b="1" lang="en-SG" sz="1800" u="sng">
                <a:solidFill>
                  <a:srgbClr val="06080A"/>
                </a:solidFill>
                <a:latin typeface="Calibri"/>
                <a:ea typeface="Calibri"/>
                <a:cs typeface="Calibri"/>
                <a:sym typeface="Calibri"/>
              </a:rPr>
              <a:t>Channels and Content</a:t>
            </a:r>
            <a:r>
              <a:rPr lang="en-SG" sz="1800" u="sng">
                <a:solidFill>
                  <a:srgbClr val="06080A"/>
                </a:solidFill>
                <a:latin typeface="Calibri"/>
                <a:ea typeface="Calibri"/>
                <a:cs typeface="Calibri"/>
                <a:sym typeface="Calibri"/>
              </a:rPr>
              <a:t>:</a:t>
            </a:r>
            <a:endParaRPr/>
          </a:p>
          <a:p>
            <a:pPr indent="-114300" lvl="0" marL="0" marR="0" rtl="0" algn="l">
              <a:spcBef>
                <a:spcPts val="0"/>
              </a:spcBef>
              <a:spcAft>
                <a:spcPts val="0"/>
              </a:spcAft>
              <a:buClr>
                <a:srgbClr val="06080A"/>
              </a:buClr>
              <a:buSzPts val="1800"/>
              <a:buFont typeface="Arial"/>
              <a:buChar char="•"/>
            </a:pPr>
            <a:r>
              <a:rPr b="1" lang="en-SG" sz="1800">
                <a:solidFill>
                  <a:srgbClr val="06080A"/>
                </a:solidFill>
                <a:latin typeface="Calibri"/>
                <a:ea typeface="Calibri"/>
                <a:cs typeface="Calibri"/>
                <a:sym typeface="Calibri"/>
              </a:rPr>
              <a:t>Social Media</a:t>
            </a:r>
            <a:r>
              <a:rPr lang="en-SG" sz="1800">
                <a:solidFill>
                  <a:srgbClr val="06080A"/>
                </a:solidFill>
                <a:latin typeface="Calibri"/>
                <a:ea typeface="Calibri"/>
                <a:cs typeface="Calibri"/>
                <a:sym typeface="Calibri"/>
              </a:rPr>
              <a:t>: Leverage Instagram and Facebook to share engaging content such as high-quality images and videos of popular dishes, behind-the-scenes footage, and customer testimonials. Utilize targeted ads to reach potential customers and drive traffic to our website.</a:t>
            </a:r>
            <a:endParaRPr/>
          </a:p>
          <a:p>
            <a:pPr indent="0" lvl="0" marL="0" marR="0" rtl="0" algn="l">
              <a:spcBef>
                <a:spcPts val="0"/>
              </a:spcBef>
              <a:spcAft>
                <a:spcPts val="0"/>
              </a:spcAft>
              <a:buClr>
                <a:schemeClr val="dk1"/>
              </a:buClr>
              <a:buSzPts val="1800"/>
              <a:buFont typeface="Arial"/>
              <a:buNone/>
            </a:pPr>
            <a:r>
              <a:t/>
            </a:r>
            <a:endParaRPr sz="1800">
              <a:solidFill>
                <a:srgbClr val="06080A"/>
              </a:solidFill>
              <a:latin typeface="Calibri"/>
              <a:ea typeface="Calibri"/>
              <a:cs typeface="Calibri"/>
              <a:sym typeface="Calibri"/>
            </a:endParaRPr>
          </a:p>
          <a:p>
            <a:pPr indent="-114300" lvl="0" marL="0" marR="0" rtl="0" algn="l">
              <a:spcBef>
                <a:spcPts val="0"/>
              </a:spcBef>
              <a:spcAft>
                <a:spcPts val="0"/>
              </a:spcAft>
              <a:buClr>
                <a:srgbClr val="06080A"/>
              </a:buClr>
              <a:buSzPts val="1800"/>
              <a:buFont typeface="Arial"/>
              <a:buChar char="•"/>
            </a:pPr>
            <a:r>
              <a:rPr b="1" lang="en-SG" sz="1800">
                <a:solidFill>
                  <a:srgbClr val="06080A"/>
                </a:solidFill>
                <a:latin typeface="Calibri"/>
                <a:ea typeface="Calibri"/>
                <a:cs typeface="Calibri"/>
                <a:sym typeface="Calibri"/>
              </a:rPr>
              <a:t>Food Delivery Apps</a:t>
            </a:r>
            <a:r>
              <a:rPr lang="en-SG" sz="1800">
                <a:solidFill>
                  <a:srgbClr val="06080A"/>
                </a:solidFill>
                <a:latin typeface="Calibri"/>
                <a:ea typeface="Calibri"/>
                <a:cs typeface="Calibri"/>
                <a:sym typeface="Calibri"/>
              </a:rPr>
              <a:t>: Enhance our presence on platforms like Food Panda to attract delivery orders. Offer exclusive deals and discounts to first-time users.</a:t>
            </a:r>
            <a:endParaRPr/>
          </a:p>
          <a:p>
            <a:pPr indent="0" lvl="0" marL="0" marR="0" rtl="0" algn="l">
              <a:spcBef>
                <a:spcPts val="0"/>
              </a:spcBef>
              <a:spcAft>
                <a:spcPts val="0"/>
              </a:spcAft>
              <a:buClr>
                <a:schemeClr val="dk1"/>
              </a:buClr>
              <a:buSzPts val="1800"/>
              <a:buFont typeface="Arial"/>
              <a:buNone/>
            </a:pPr>
            <a:r>
              <a:t/>
            </a:r>
            <a:endParaRPr sz="1800">
              <a:solidFill>
                <a:srgbClr val="06080A"/>
              </a:solidFill>
              <a:latin typeface="Calibri"/>
              <a:ea typeface="Calibri"/>
              <a:cs typeface="Calibri"/>
              <a:sym typeface="Calibri"/>
            </a:endParaRPr>
          </a:p>
          <a:p>
            <a:pPr indent="-114300" lvl="0" marL="0" marR="0" rtl="0" algn="l">
              <a:spcBef>
                <a:spcPts val="0"/>
              </a:spcBef>
              <a:spcAft>
                <a:spcPts val="0"/>
              </a:spcAft>
              <a:buClr>
                <a:srgbClr val="06080A"/>
              </a:buClr>
              <a:buSzPts val="1800"/>
              <a:buFont typeface="Arial"/>
              <a:buChar char="•"/>
            </a:pPr>
            <a:r>
              <a:rPr b="1" lang="en-SG" sz="1800">
                <a:solidFill>
                  <a:srgbClr val="06080A"/>
                </a:solidFill>
                <a:latin typeface="Calibri"/>
                <a:ea typeface="Calibri"/>
                <a:cs typeface="Calibri"/>
                <a:sym typeface="Calibri"/>
              </a:rPr>
              <a:t>Google Ads</a:t>
            </a:r>
            <a:r>
              <a:rPr lang="en-SG" sz="1800">
                <a:solidFill>
                  <a:srgbClr val="06080A"/>
                </a:solidFill>
                <a:latin typeface="Calibri"/>
                <a:ea typeface="Calibri"/>
                <a:cs typeface="Calibri"/>
                <a:sym typeface="Calibri"/>
              </a:rPr>
              <a:t>: Implement search and display campaigns to capture intent-driven traffic searching for halal Thai food and catering services near Eunos.</a:t>
            </a:r>
            <a:endParaRPr/>
          </a:p>
          <a:p>
            <a:pPr indent="0" lvl="0" marL="0" marR="0" rtl="0" algn="l">
              <a:spcBef>
                <a:spcPts val="0"/>
              </a:spcBef>
              <a:spcAft>
                <a:spcPts val="0"/>
              </a:spcAft>
              <a:buClr>
                <a:schemeClr val="dk1"/>
              </a:buClr>
              <a:buSzPts val="1800"/>
              <a:buFont typeface="Arial"/>
              <a:buNone/>
            </a:pPr>
            <a:r>
              <a:t/>
            </a:r>
            <a:endParaRPr sz="1800">
              <a:solidFill>
                <a:srgbClr val="06080A"/>
              </a:solidFill>
              <a:latin typeface="Calibri"/>
              <a:ea typeface="Calibri"/>
              <a:cs typeface="Calibri"/>
              <a:sym typeface="Calibri"/>
            </a:endParaRPr>
          </a:p>
          <a:p>
            <a:pPr indent="-114300" lvl="0" marL="0" marR="0" rtl="0" algn="l">
              <a:spcBef>
                <a:spcPts val="0"/>
              </a:spcBef>
              <a:spcAft>
                <a:spcPts val="0"/>
              </a:spcAft>
              <a:buClr>
                <a:srgbClr val="06080A"/>
              </a:buClr>
              <a:buSzPts val="1800"/>
              <a:buFont typeface="Arial"/>
              <a:buChar char="•"/>
            </a:pPr>
            <a:r>
              <a:rPr b="1" lang="en-SG" sz="1800">
                <a:solidFill>
                  <a:srgbClr val="06080A"/>
                </a:solidFill>
                <a:latin typeface="Calibri"/>
                <a:ea typeface="Calibri"/>
                <a:cs typeface="Calibri"/>
                <a:sym typeface="Calibri"/>
              </a:rPr>
              <a:t>SEO and Content Marketing</a:t>
            </a:r>
            <a:r>
              <a:rPr lang="en-SG" sz="1800">
                <a:solidFill>
                  <a:srgbClr val="06080A"/>
                </a:solidFill>
                <a:latin typeface="Calibri"/>
                <a:ea typeface="Calibri"/>
                <a:cs typeface="Calibri"/>
                <a:sym typeface="Calibri"/>
              </a:rPr>
              <a:t>: Create SEO-optimized blog articles and lead magnets (e.g., "Ultimate Guide to Halal Thai Food in Singapore") to attract organic traffic and build authority in the niche.an email newsletter to keep subscribers informed about special offers, new menu items, and upcoming events. </a:t>
            </a:r>
            <a:endParaRPr/>
          </a:p>
          <a:p>
            <a:pPr indent="0" lvl="0" marL="0" marR="0" rtl="0" algn="l">
              <a:spcBef>
                <a:spcPts val="0"/>
              </a:spcBef>
              <a:spcAft>
                <a:spcPts val="0"/>
              </a:spcAft>
              <a:buClr>
                <a:schemeClr val="dk1"/>
              </a:buClr>
              <a:buSzPts val="1800"/>
              <a:buFont typeface="Arial"/>
              <a:buNone/>
            </a:pPr>
            <a:r>
              <a:t/>
            </a:r>
            <a:endParaRPr sz="1800">
              <a:solidFill>
                <a:srgbClr val="06080A"/>
              </a:solidFill>
              <a:latin typeface="Calibri"/>
              <a:ea typeface="Calibri"/>
              <a:cs typeface="Calibri"/>
              <a:sym typeface="Calibri"/>
            </a:endParaRPr>
          </a:p>
          <a:p>
            <a:pPr indent="-114300" lvl="0" marL="0" marR="0" rtl="0" algn="l">
              <a:spcBef>
                <a:spcPts val="0"/>
              </a:spcBef>
              <a:spcAft>
                <a:spcPts val="0"/>
              </a:spcAft>
              <a:buClr>
                <a:srgbClr val="06080A"/>
              </a:buClr>
              <a:buSzPts val="1800"/>
              <a:buFont typeface="Arial"/>
              <a:buChar char="•"/>
            </a:pPr>
            <a:r>
              <a:rPr lang="en-SG" sz="1800">
                <a:solidFill>
                  <a:srgbClr val="06080A"/>
                </a:solidFill>
                <a:latin typeface="Calibri"/>
                <a:ea typeface="Calibri"/>
                <a:cs typeface="Calibri"/>
                <a:sym typeface="Calibri"/>
              </a:rPr>
              <a:t>W</a:t>
            </a:r>
            <a:r>
              <a:rPr b="1" lang="en-SG" sz="1800">
                <a:solidFill>
                  <a:srgbClr val="06080A"/>
                </a:solidFill>
                <a:latin typeface="Calibri"/>
                <a:ea typeface="Calibri"/>
                <a:cs typeface="Calibri"/>
                <a:sym typeface="Calibri"/>
              </a:rPr>
              <a:t>ebsite Optimization</a:t>
            </a:r>
            <a:r>
              <a:rPr lang="en-SG" sz="1800">
                <a:solidFill>
                  <a:srgbClr val="06080A"/>
                </a:solidFill>
                <a:latin typeface="Calibri"/>
                <a:ea typeface="Calibri"/>
                <a:cs typeface="Calibri"/>
                <a:sym typeface="Calibri"/>
              </a:rPr>
              <a:t>: Ensure our website </a:t>
            </a:r>
            <a:r>
              <a:rPr b="1" lang="en-SG" sz="1800">
                <a:solidFill>
                  <a:srgbClr val="06080A"/>
                </a:solidFill>
                <a:latin typeface="Calibri"/>
                <a:ea typeface="Calibri"/>
                <a:cs typeface="Calibri"/>
                <a:sym typeface="Calibri"/>
              </a:rPr>
              <a:t>is conversion-focused </a:t>
            </a:r>
            <a:r>
              <a:rPr lang="en-SG" sz="1800">
                <a:solidFill>
                  <a:srgbClr val="06080A"/>
                </a:solidFill>
                <a:latin typeface="Calibri"/>
                <a:ea typeface="Calibri"/>
                <a:cs typeface="Calibri"/>
                <a:sym typeface="Calibri"/>
              </a:rPr>
              <a:t>with clear calls to action, interactive menus, and special offers prominently displayed.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pSp>
        <p:nvGrpSpPr>
          <p:cNvPr id="285" name="Google Shape;285;p4"/>
          <p:cNvGrpSpPr/>
          <p:nvPr/>
        </p:nvGrpSpPr>
        <p:grpSpPr>
          <a:xfrm>
            <a:off x="727220" y="171998"/>
            <a:ext cx="10231500" cy="762797"/>
            <a:chOff x="727220" y="171998"/>
            <a:chExt cx="10231500" cy="762797"/>
          </a:xfrm>
        </p:grpSpPr>
        <p:sp>
          <p:nvSpPr>
            <p:cNvPr id="286" name="Google Shape;286;p4"/>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Executive Summary</a:t>
              </a:r>
              <a:endParaRPr b="0" i="0" sz="1400" u="none" cap="none" strike="noStrike">
                <a:solidFill>
                  <a:srgbClr val="000000"/>
                </a:solidFill>
                <a:latin typeface="Arial"/>
                <a:ea typeface="Arial"/>
                <a:cs typeface="Arial"/>
                <a:sym typeface="Arial"/>
              </a:endParaRPr>
            </a:p>
          </p:txBody>
        </p:sp>
        <p:cxnSp>
          <p:nvCxnSpPr>
            <p:cNvPr id="287" name="Google Shape;287;p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88" name="Google Shape;288;p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89" name="Google Shape;28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290" name="Google Shape;290;p4"/>
          <p:cNvSpPr txBox="1"/>
          <p:nvPr/>
        </p:nvSpPr>
        <p:spPr>
          <a:xfrm>
            <a:off x="207264" y="1130198"/>
            <a:ext cx="11984736" cy="572623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1" i="0" lang="en-SG" sz="2800" u="sng" cap="none" strike="noStrike">
                <a:solidFill>
                  <a:srgbClr val="191919"/>
                </a:solidFill>
                <a:latin typeface="Montserrat"/>
                <a:ea typeface="Montserrat"/>
                <a:cs typeface="Montserrat"/>
                <a:sym typeface="Montserrat"/>
              </a:rPr>
              <a:t>Market Strategy</a:t>
            </a:r>
            <a:r>
              <a:rPr b="0" i="0" lang="en-SG" sz="2800" u="sng" cap="none" strike="noStrike">
                <a:solidFill>
                  <a:srgbClr val="191919"/>
                </a:solidFill>
                <a:latin typeface="Montserrat Medium"/>
                <a:ea typeface="Montserrat Medium"/>
                <a:cs typeface="Montserrat Medium"/>
                <a:sym typeface="Montserrat Medium"/>
              </a:rPr>
              <a:t>:</a:t>
            </a:r>
            <a:endParaRPr/>
          </a:p>
          <a:p>
            <a:pPr indent="0" lvl="0" marL="0" marR="0" rtl="0" algn="l">
              <a:lnSpc>
                <a:spcPct val="90000"/>
              </a:lnSpc>
              <a:spcBef>
                <a:spcPts val="0"/>
              </a:spcBef>
              <a:spcAft>
                <a:spcPts val="0"/>
              </a:spcAft>
              <a:buClr>
                <a:srgbClr val="000000"/>
              </a:buClr>
              <a:buSzPts val="2000"/>
              <a:buFont typeface="Arial"/>
              <a:buNone/>
            </a:pPr>
            <a:r>
              <a:t/>
            </a:r>
            <a:endParaRPr b="0" i="0" sz="2400" u="sng" cap="none" strike="noStrike">
              <a:solidFill>
                <a:srgbClr val="191919"/>
              </a:solidFill>
              <a:latin typeface="Montserrat Medium"/>
              <a:ea typeface="Montserrat Medium"/>
              <a:cs typeface="Montserrat Medium"/>
              <a:sym typeface="Montserrat Medium"/>
            </a:endParaRPr>
          </a:p>
          <a:p>
            <a:pPr indent="0" lvl="0" marL="0" marR="0" rtl="0" algn="l">
              <a:spcBef>
                <a:spcPts val="0"/>
              </a:spcBef>
              <a:spcAft>
                <a:spcPts val="0"/>
              </a:spcAft>
              <a:buNone/>
            </a:pPr>
            <a:r>
              <a:rPr b="1" lang="en-SG" sz="2400">
                <a:solidFill>
                  <a:schemeClr val="dk1"/>
                </a:solidFill>
                <a:latin typeface="Calibri"/>
                <a:ea typeface="Calibri"/>
                <a:cs typeface="Calibri"/>
                <a:sym typeface="Calibri"/>
              </a:rPr>
              <a:t>Marketing Funnel Stages</a:t>
            </a:r>
            <a:r>
              <a:rPr lang="en-SG" sz="24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152400" lvl="0" marL="0" marR="0" rtl="0" algn="l">
              <a:spcBef>
                <a:spcPts val="0"/>
              </a:spcBef>
              <a:spcAft>
                <a:spcPts val="0"/>
              </a:spcAft>
              <a:buClr>
                <a:schemeClr val="dk1"/>
              </a:buClr>
              <a:buSzPts val="2400"/>
              <a:buFont typeface="Calibri"/>
              <a:buAutoNum type="arabicPeriod"/>
            </a:pPr>
            <a:r>
              <a:rPr b="1" lang="en-SG" sz="2400">
                <a:solidFill>
                  <a:schemeClr val="dk1"/>
                </a:solidFill>
                <a:latin typeface="Calibri"/>
                <a:ea typeface="Calibri"/>
                <a:cs typeface="Calibri"/>
                <a:sym typeface="Calibri"/>
              </a:rPr>
              <a:t>Awareness</a:t>
            </a:r>
            <a:r>
              <a:rPr lang="en-SG" sz="2400">
                <a:solidFill>
                  <a:schemeClr val="dk1"/>
                </a:solidFill>
                <a:latin typeface="Calibri"/>
                <a:ea typeface="Calibri"/>
                <a:cs typeface="Calibri"/>
                <a:sym typeface="Calibri"/>
              </a:rPr>
              <a:t>: Generate awareness through social media ads, engaging posts, and SEO-optimized content to attract new customers.</a:t>
            </a:r>
            <a:endParaRPr/>
          </a:p>
          <a:p>
            <a:pPr indent="0" lvl="0" marL="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152400" lvl="0" marL="0" marR="0" rtl="0" algn="l">
              <a:spcBef>
                <a:spcPts val="0"/>
              </a:spcBef>
              <a:spcAft>
                <a:spcPts val="0"/>
              </a:spcAft>
              <a:buClr>
                <a:schemeClr val="dk1"/>
              </a:buClr>
              <a:buSzPts val="2400"/>
              <a:buFont typeface="Calibri"/>
              <a:buAutoNum type="arabicPeriod"/>
            </a:pPr>
            <a:r>
              <a:rPr b="1" lang="en-SG" sz="2400">
                <a:solidFill>
                  <a:schemeClr val="dk1"/>
                </a:solidFill>
                <a:latin typeface="Calibri"/>
                <a:ea typeface="Calibri"/>
                <a:cs typeface="Calibri"/>
                <a:sym typeface="Calibri"/>
              </a:rPr>
              <a:t>Consideration</a:t>
            </a:r>
            <a:r>
              <a:rPr lang="en-SG" sz="2400">
                <a:solidFill>
                  <a:schemeClr val="dk1"/>
                </a:solidFill>
                <a:latin typeface="Calibri"/>
                <a:ea typeface="Calibri"/>
                <a:cs typeface="Calibri"/>
                <a:sym typeface="Calibri"/>
              </a:rPr>
              <a:t>: Provide detailed information about our unique value propositions, customer reviews, and special promotions to persuade potential customers.</a:t>
            </a:r>
            <a:endParaRPr/>
          </a:p>
          <a:p>
            <a:pPr indent="0" lvl="0" marL="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152400" lvl="0" marL="0" marR="0" rtl="0" algn="l">
              <a:spcBef>
                <a:spcPts val="0"/>
              </a:spcBef>
              <a:spcAft>
                <a:spcPts val="0"/>
              </a:spcAft>
              <a:buClr>
                <a:schemeClr val="dk1"/>
              </a:buClr>
              <a:buSzPts val="2400"/>
              <a:buFont typeface="Calibri"/>
              <a:buAutoNum type="arabicPeriod"/>
            </a:pPr>
            <a:r>
              <a:rPr b="1" lang="en-SG" sz="2400">
                <a:solidFill>
                  <a:schemeClr val="dk1"/>
                </a:solidFill>
                <a:latin typeface="Calibri"/>
                <a:ea typeface="Calibri"/>
                <a:cs typeface="Calibri"/>
                <a:sym typeface="Calibri"/>
              </a:rPr>
              <a:t>Decision</a:t>
            </a:r>
            <a:r>
              <a:rPr lang="en-SG" sz="2400">
                <a:solidFill>
                  <a:schemeClr val="dk1"/>
                </a:solidFill>
                <a:latin typeface="Calibri"/>
                <a:ea typeface="Calibri"/>
                <a:cs typeface="Calibri"/>
                <a:sym typeface="Calibri"/>
              </a:rPr>
              <a:t>: Drive conversions with clear and compelling calls to action on our website, special offers for first-time customers, and easy online ordering options</a:t>
            </a:r>
            <a:r>
              <a:rPr lang="en-SG" sz="1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pSp>
        <p:nvGrpSpPr>
          <p:cNvPr id="295" name="Google Shape;295;g2740ba676fe_0_31"/>
          <p:cNvGrpSpPr/>
          <p:nvPr/>
        </p:nvGrpSpPr>
        <p:grpSpPr>
          <a:xfrm>
            <a:off x="727220" y="171998"/>
            <a:ext cx="10231500" cy="762797"/>
            <a:chOff x="727220" y="171998"/>
            <a:chExt cx="10231500" cy="762797"/>
          </a:xfrm>
        </p:grpSpPr>
        <p:sp>
          <p:nvSpPr>
            <p:cNvPr id="296" name="Google Shape;296;g2740ba676fe_0_31"/>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Persona / Ideal Customer</a:t>
              </a:r>
              <a:endParaRPr b="0" i="0" sz="1400" u="none" cap="none" strike="noStrike">
                <a:solidFill>
                  <a:srgbClr val="000000"/>
                </a:solidFill>
                <a:latin typeface="Arial"/>
                <a:ea typeface="Arial"/>
                <a:cs typeface="Arial"/>
                <a:sym typeface="Arial"/>
              </a:endParaRPr>
            </a:p>
          </p:txBody>
        </p:sp>
        <p:cxnSp>
          <p:nvCxnSpPr>
            <p:cNvPr id="297" name="Google Shape;297;g2740ba676fe_0_3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98" name="Google Shape;298;g2740ba676fe_0_3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99" name="Google Shape;299;g2740ba676fe_0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aphicFrame>
        <p:nvGraphicFramePr>
          <p:cNvPr id="300" name="Google Shape;300;g2740ba676fe_0_31"/>
          <p:cNvGraphicFramePr/>
          <p:nvPr/>
        </p:nvGraphicFramePr>
        <p:xfrm>
          <a:off x="897732" y="1062835"/>
          <a:ext cx="3000000" cy="3000000"/>
        </p:xfrm>
        <a:graphic>
          <a:graphicData uri="http://schemas.openxmlformats.org/drawingml/2006/table">
            <a:tbl>
              <a:tblPr>
                <a:noFill/>
                <a:tableStyleId>{555A4919-C90B-4075-ACC4-A3FA8A44E077}</a:tableStyleId>
              </a:tblPr>
              <a:tblGrid>
                <a:gridCol w="1772900"/>
                <a:gridCol w="5042500"/>
              </a:tblGrid>
              <a:tr h="517700">
                <a:tc gridSpan="2">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Demographic Information</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hMerge="1"/>
              </a:tr>
              <a:tr h="34927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Name</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SG" sz="1400" u="none" cap="none" strike="noStrike">
                          <a:solidFill>
                            <a:srgbClr val="000000"/>
                          </a:solidFill>
                          <a:latin typeface="Arial"/>
                          <a:ea typeface="Arial"/>
                          <a:cs typeface="Arial"/>
                          <a:sym typeface="Arial"/>
                        </a:rPr>
                        <a:t>Azim Ahmad, Aishah, Amani &amp; Adam</a:t>
                      </a:r>
                      <a:endParaRPr b="0" i="0" sz="1400" u="none" cap="none" strike="noStrike">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tcPr>
                </a:tc>
              </a:tr>
              <a:tr h="38517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Age</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SG" sz="1400" u="none" cap="none" strike="noStrike">
                          <a:solidFill>
                            <a:srgbClr val="000000"/>
                          </a:solidFill>
                          <a:latin typeface="Arial"/>
                          <a:ea typeface="Arial"/>
                          <a:cs typeface="Arial"/>
                          <a:sym typeface="Arial"/>
                        </a:rPr>
                        <a:t>45, Father, 42, Mother, 18, Daughter &amp; 15, Son</a:t>
                      </a:r>
                      <a:endParaRPr b="0" i="0" sz="1400" u="none" cap="none" strike="noStrike">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tcPr>
                </a:tc>
              </a:tr>
              <a:tr h="34927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Occupation</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DIGITAL CREATIVE DIRECTOR</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59107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Education Level</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SG" sz="1400" u="none" cap="none" strike="noStrike">
                          <a:solidFill>
                            <a:srgbClr val="000000"/>
                          </a:solidFill>
                          <a:latin typeface="Arial"/>
                          <a:ea typeface="Arial"/>
                          <a:cs typeface="Arial"/>
                          <a:sym typeface="Arial"/>
                        </a:rPr>
                        <a:t>Azim and Aishah likely have at least a high school education, with Amani attending university. Adam is in high school</a:t>
                      </a:r>
                      <a:r>
                        <a:rPr b="0" i="0" lang="en-SG" sz="1800" u="none" cap="none" strike="noStrike">
                          <a:solidFill>
                            <a:srgbClr val="000000"/>
                          </a:solidFill>
                          <a:latin typeface="Arial"/>
                          <a:ea typeface="Arial"/>
                          <a:cs typeface="Arial"/>
                          <a:sym typeface="Arial"/>
                        </a:rPr>
                        <a:t>.</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34927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Location</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EUNOS, SINGAPORE</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53735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Single or Married?  Any kids?</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Married couple with 2 children</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72542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Income Level</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SG" sz="1400" u="none" cap="none" strike="noStrike">
                          <a:solidFill>
                            <a:srgbClr val="000000"/>
                          </a:solidFill>
                          <a:latin typeface="Arial"/>
                          <a:ea typeface="Arial"/>
                          <a:cs typeface="Arial"/>
                          <a:sym typeface="Arial"/>
                        </a:rPr>
                        <a:t>Upper-middle class. Azim works, Aishah has a stable job, suggesting they can afford regular food delivery. Total income about </a:t>
                      </a:r>
                      <a:r>
                        <a:rPr lang="en-SG" sz="1400" u="none" cap="none" strike="noStrike"/>
                        <a:t>S$140,880 PER YEAR</a:t>
                      </a:r>
                      <a:endParaRPr sz="1400" u="none" cap="none" strike="noStrike"/>
                    </a:p>
                  </a:txBody>
                  <a:tcPr marT="91425" marB="91425" marR="91425" marL="91425">
                    <a:lnL cap="flat" cmpd="sng" w="9525">
                      <a:solidFill>
                        <a:srgbClr val="9E9E9E"/>
                      </a:solidFill>
                      <a:prstDash val="solid"/>
                      <a:round/>
                      <a:headEnd len="sm" w="sm" type="none"/>
                      <a:tailEnd len="sm" w="sm" type="none"/>
                    </a:lnL>
                  </a:tcPr>
                </a:tc>
              </a:tr>
              <a:tr h="108795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Notes</a:t>
                      </a:r>
                      <a:endParaRPr sz="14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b="0" i="0" lang="en-SG" sz="1400" u="none" cap="none" strike="noStrike">
                          <a:solidFill>
                            <a:srgbClr val="000000"/>
                          </a:solidFill>
                          <a:latin typeface="Arial"/>
                          <a:ea typeface="Arial"/>
                          <a:cs typeface="Arial"/>
                          <a:sym typeface="Arial"/>
                        </a:rPr>
                        <a:t>4 members, a typical family size</a:t>
                      </a:r>
                      <a:endParaRPr b="0" i="0" sz="1400" u="none" cap="none" strike="noStrike">
                        <a:solidFill>
                          <a:srgbClr val="000000"/>
                        </a:solidFill>
                        <a:latin typeface="Arial"/>
                        <a:ea typeface="Arial"/>
                        <a:cs typeface="Arial"/>
                        <a:sym typeface="Arial"/>
                      </a:endParaRPr>
                    </a:p>
                  </a:txBody>
                  <a:tcPr marT="91425" marB="91425" marR="91425" marL="91425"/>
                </a:tc>
              </a:tr>
            </a:tbl>
          </a:graphicData>
        </a:graphic>
      </p:graphicFrame>
      <p:pic>
        <p:nvPicPr>
          <p:cNvPr descr="image" id="301" name="Google Shape;301;g2740ba676fe_0_31"/>
          <p:cNvPicPr preferRelativeResize="0"/>
          <p:nvPr/>
        </p:nvPicPr>
        <p:blipFill rotWithShape="1">
          <a:blip r:embed="rId3">
            <a:alphaModFix/>
          </a:blip>
          <a:srcRect b="5977" l="0" r="0" t="-1"/>
          <a:stretch/>
        </p:blipFill>
        <p:spPr>
          <a:xfrm>
            <a:off x="7923917" y="1026866"/>
            <a:ext cx="4116565" cy="38704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grpSp>
        <p:nvGrpSpPr>
          <p:cNvPr id="306" name="Google Shape;306;g2740ba676fe_0_44"/>
          <p:cNvGrpSpPr/>
          <p:nvPr/>
        </p:nvGrpSpPr>
        <p:grpSpPr>
          <a:xfrm>
            <a:off x="727220" y="171998"/>
            <a:ext cx="10231500" cy="762797"/>
            <a:chOff x="727220" y="171998"/>
            <a:chExt cx="10231500" cy="762797"/>
          </a:xfrm>
        </p:grpSpPr>
        <p:sp>
          <p:nvSpPr>
            <p:cNvPr id="307" name="Google Shape;307;g2740ba676fe_0_44"/>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Persona / Ideal Customer</a:t>
              </a:r>
              <a:endParaRPr b="0" i="0" sz="1400" u="none" cap="none" strike="noStrike">
                <a:solidFill>
                  <a:srgbClr val="000000"/>
                </a:solidFill>
                <a:latin typeface="Arial"/>
                <a:ea typeface="Arial"/>
                <a:cs typeface="Arial"/>
                <a:sym typeface="Arial"/>
              </a:endParaRPr>
            </a:p>
          </p:txBody>
        </p:sp>
        <p:cxnSp>
          <p:nvCxnSpPr>
            <p:cNvPr id="308" name="Google Shape;308;g2740ba676fe_0_4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09" name="Google Shape;309;g2740ba676fe_0_4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10" name="Google Shape;310;g2740ba676fe_0_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aphicFrame>
        <p:nvGraphicFramePr>
          <p:cNvPr id="311" name="Google Shape;311;g2740ba676fe_0_44"/>
          <p:cNvGraphicFramePr/>
          <p:nvPr/>
        </p:nvGraphicFramePr>
        <p:xfrm>
          <a:off x="504150" y="1020490"/>
          <a:ext cx="3000000" cy="3000000"/>
        </p:xfrm>
        <a:graphic>
          <a:graphicData uri="http://schemas.openxmlformats.org/drawingml/2006/table">
            <a:tbl>
              <a:tblPr>
                <a:noFill/>
                <a:tableStyleId>{555A4919-C90B-4075-ACC4-A3FA8A44E077}</a:tableStyleId>
              </a:tblPr>
              <a:tblGrid>
                <a:gridCol w="2000800"/>
                <a:gridCol w="8848850"/>
              </a:tblGrid>
              <a:tr h="393725">
                <a:tc gridSpan="2">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Psychographic Information</a:t>
                      </a:r>
                      <a:endParaRPr sz="1400" u="none" cap="none" strike="noStrike"/>
                    </a:p>
                  </a:txBody>
                  <a:tcPr marT="91425" marB="91425" marR="91425" marL="91425">
                    <a:lnB cap="flat" cmpd="sng" w="9525">
                      <a:solidFill>
                        <a:srgbClr val="9E9E9E"/>
                      </a:solidFill>
                      <a:prstDash val="solid"/>
                      <a:round/>
                      <a:headEnd len="sm" w="sm" type="none"/>
                      <a:tailEnd len="sm" w="sm" type="none"/>
                    </a:lnB>
                  </a:tcPr>
                </a:tc>
                <a:tc hMerge="1"/>
              </a:tr>
              <a:tr h="782350">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t>Life stage</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b="0" i="0" lang="en-SG" sz="1200" u="none" cap="none" strike="noStrike">
                          <a:solidFill>
                            <a:srgbClr val="000000"/>
                          </a:solidFill>
                          <a:latin typeface="Arial"/>
                          <a:ea typeface="Arial"/>
                          <a:cs typeface="Arial"/>
                          <a:sym typeface="Arial"/>
                        </a:rPr>
                        <a:t>The Ahmads are in a mid-life stage, characterized by personal growth and career stability.</a:t>
                      </a:r>
                      <a:endParaRPr/>
                    </a:p>
                    <a:p>
                      <a:pPr indent="0" lvl="0" marL="0" marR="0" rtl="0" algn="l">
                        <a:spcBef>
                          <a:spcPts val="0"/>
                        </a:spcBef>
                        <a:spcAft>
                          <a:spcPts val="0"/>
                        </a:spcAft>
                        <a:buNone/>
                      </a:pPr>
                      <a:br>
                        <a:rPr b="0" i="0" lang="en-SG" sz="1200">
                          <a:solidFill>
                            <a:srgbClr val="000000"/>
                          </a:solidFill>
                          <a:latin typeface="Arial"/>
                          <a:ea typeface="Arial"/>
                          <a:cs typeface="Arial"/>
                          <a:sym typeface="Arial"/>
                        </a:rPr>
                      </a:br>
                      <a:r>
                        <a:rPr b="0" i="0" lang="en-SG" sz="1200">
                          <a:solidFill>
                            <a:srgbClr val="000000"/>
                          </a:solidFill>
                          <a:latin typeface="Arial"/>
                          <a:ea typeface="Arial"/>
                          <a:cs typeface="Arial"/>
                          <a:sym typeface="Arial"/>
                        </a:rPr>
                        <a:t>Azim (45): Potentially nearing career stability, with a focus on family and leisure.</a:t>
                      </a:r>
                      <a:endParaRPr/>
                    </a:p>
                    <a:p>
                      <a:pPr indent="0" lvl="0" marL="0" marR="0" rtl="0" algn="l">
                        <a:lnSpc>
                          <a:spcPct val="100000"/>
                        </a:lnSpc>
                        <a:spcBef>
                          <a:spcPts val="0"/>
                        </a:spcBef>
                        <a:spcAft>
                          <a:spcPts val="0"/>
                        </a:spcAft>
                        <a:buClr>
                          <a:srgbClr val="000000"/>
                        </a:buClr>
                        <a:buSzPts val="1200"/>
                        <a:buFont typeface="Arial"/>
                        <a:buNone/>
                      </a:pPr>
                      <a:r>
                        <a:rPr b="0" i="0" lang="en-SG" sz="1200">
                          <a:solidFill>
                            <a:srgbClr val="000000"/>
                          </a:solidFill>
                          <a:latin typeface="Arial"/>
                          <a:ea typeface="Arial"/>
                          <a:cs typeface="Arial"/>
                          <a:sym typeface="Arial"/>
                        </a:rPr>
                        <a:t>Aishah (42): Likely in her peak career years, balancing work and family responsibilities.</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Amani (18): Transitioning into early adulthood, exploring independence and personal goals.</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Adam (15): Navigating adolescence, seeking independence and social connections.</a:t>
                      </a:r>
                      <a:endParaRPr b="0" i="0" sz="1200">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tcPr>
                </a:tc>
              </a:tr>
              <a:tr h="757200">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t>Pain Points</a:t>
                      </a:r>
                      <a:endParaRPr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b="0" i="0" lang="en-SG" sz="1200">
                          <a:solidFill>
                            <a:srgbClr val="000000"/>
                          </a:solidFill>
                          <a:latin typeface="Arial"/>
                          <a:ea typeface="Arial"/>
                          <a:cs typeface="Arial"/>
                          <a:sym typeface="Arial"/>
                        </a:rPr>
                        <a:t>Time Constraints: The busy lives of Azim and Aishah likely lead to limited time for cooking and meal preparation.</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Variety and Health Concerns: Amani's interest in healthy eating and Azim's desire for comfort food create a challenge in finding meals that satisfy everyone's needs.</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Budget and Value: The family is price-conscious and wants to ensure they're getting good value for their money.</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Teenage Independence: Adam's desire for independence may lead to conflicts over food choices and mealtimes.</a:t>
                      </a:r>
                      <a:endParaRPr b="0" i="0" sz="1200">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tcPr>
                </a:tc>
              </a:tr>
              <a:tr h="908650">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t>Motivations</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b="0" i="0" lang="en-SG" sz="1200">
                          <a:solidFill>
                            <a:srgbClr val="000000"/>
                          </a:solidFill>
                          <a:latin typeface="Arial"/>
                          <a:ea typeface="Arial"/>
                          <a:cs typeface="Arial"/>
                          <a:sym typeface="Arial"/>
                        </a:rPr>
                        <a:t>Convenience and Efficiency: The Ahmads value a hassle-free way to get meals on the table, especially during busy weeknights.</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Family Harmony: Finding meals that everyone enjoys promotes a sense of togetherness and family satisfaction.</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Health and Well-being: Amani's focus on healthy eating influences the family's food choices.</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Exploration and New Experiences: Aishah's interest in trying new cuisines adds excitement and variety to their meals.</a:t>
                      </a:r>
                      <a:endParaRPr b="0" i="0" sz="1200">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tcPr>
                </a:tc>
              </a:tr>
              <a:tr h="938925">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t>Challenges</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b="0" i="0" lang="en-SG" sz="1200">
                          <a:solidFill>
                            <a:srgbClr val="000000"/>
                          </a:solidFill>
                          <a:latin typeface="Arial"/>
                          <a:ea typeface="Arial"/>
                          <a:cs typeface="Arial"/>
                          <a:sym typeface="Arial"/>
                        </a:rPr>
                        <a:t>Balancing Dietary Needs: Finding halal food that caters to both healthy and comfort food preferences can be challenging.</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Managing Teenage Food Choices: Adam's preferences and potential for unhealthy choices may require careful consideration.</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Budgeting for Food Delivery: Balancing the convenience of delivery with the cost can be a challenge.</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Finding Reliable Delivery Services: Ensuring consistent quality and timely delivery is important for the family's busy schedule.</a:t>
                      </a:r>
                      <a:endParaRPr i="1" sz="1400" u="none" cap="none" strike="noStrike"/>
                    </a:p>
                  </a:txBody>
                  <a:tcPr marT="91425" marB="91425" marR="91425" marL="91425">
                    <a:lnL cap="flat" cmpd="sng" w="9525">
                      <a:solidFill>
                        <a:srgbClr val="9E9E9E"/>
                      </a:solidFill>
                      <a:prstDash val="solid"/>
                      <a:round/>
                      <a:headEnd len="sm" w="sm" type="none"/>
                      <a:tailEnd len="sm" w="sm" type="none"/>
                    </a:lnL>
                  </a:tcPr>
                </a:tc>
              </a:tr>
              <a:tr h="177800">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t>Core Values &amp; Beliefs</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b="0" i="0" lang="en-SG" sz="1200">
                          <a:solidFill>
                            <a:srgbClr val="000000"/>
                          </a:solidFill>
                          <a:latin typeface="Arial"/>
                          <a:ea typeface="Arial"/>
                          <a:cs typeface="Arial"/>
                          <a:sym typeface="Arial"/>
                        </a:rPr>
                        <a:t>Family: The Ahmads prioritize family time and shared meals as a way to bond and connect.</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Religion: Halal food is a non-negotiable requirement, reflecting their Muslim faith.</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Health and Well-being: The family values healthy eating and recognizes its importance for overall well-being.</a:t>
                      </a:r>
                      <a:endParaRPr/>
                    </a:p>
                    <a:p>
                      <a:pPr indent="0" lvl="0" marL="0" marR="0" rtl="0" algn="l">
                        <a:spcBef>
                          <a:spcPts val="0"/>
                        </a:spcBef>
                        <a:spcAft>
                          <a:spcPts val="0"/>
                        </a:spcAft>
                        <a:buNone/>
                      </a:pPr>
                      <a:r>
                        <a:rPr b="0" i="0" lang="en-SG" sz="1200">
                          <a:solidFill>
                            <a:srgbClr val="000000"/>
                          </a:solidFill>
                          <a:latin typeface="Arial"/>
                          <a:ea typeface="Arial"/>
                          <a:cs typeface="Arial"/>
                          <a:sym typeface="Arial"/>
                        </a:rPr>
                        <a:t>Value for Money: They prioritize getting good value for their money and are likely to seek deals and promotions.</a:t>
                      </a:r>
                      <a:endParaRPr b="0" i="0" sz="1200">
                        <a:solidFill>
                          <a:srgbClr val="000000"/>
                        </a:solidFill>
                        <a:latin typeface="Arial"/>
                        <a:ea typeface="Arial"/>
                        <a:cs typeface="Arial"/>
                        <a:sym typeface="Aria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312" name="Google Shape;312;g2740ba676fe_0_44"/>
          <p:cNvSpPr txBox="1"/>
          <p:nvPr/>
        </p:nvSpPr>
        <p:spPr>
          <a:xfrm>
            <a:off x="504150" y="934795"/>
            <a:ext cx="11183700" cy="450328"/>
          </a:xfrm>
          <a:prstGeom prst="rect">
            <a:avLst/>
          </a:prstGeom>
          <a:noFill/>
          <a:ln>
            <a:noFill/>
          </a:ln>
        </p:spPr>
        <p:txBody>
          <a:bodyPr anchorCtr="0" anchor="t" bIns="45700" lIns="91425" spcFirstLastPara="1" rIns="91425" wrap="square" tIns="45700">
            <a:noAutofit/>
          </a:bodyPr>
          <a:lstStyle/>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grpSp>
        <p:nvGrpSpPr>
          <p:cNvPr id="317" name="Google Shape;317;g2740ba676fe_0_56"/>
          <p:cNvGrpSpPr/>
          <p:nvPr/>
        </p:nvGrpSpPr>
        <p:grpSpPr>
          <a:xfrm>
            <a:off x="727220" y="171998"/>
            <a:ext cx="10231500" cy="762797"/>
            <a:chOff x="727220" y="171998"/>
            <a:chExt cx="10231500" cy="762797"/>
          </a:xfrm>
        </p:grpSpPr>
        <p:sp>
          <p:nvSpPr>
            <p:cNvPr id="318" name="Google Shape;318;g2740ba676fe_0_56"/>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Persona / Ideal Customer</a:t>
              </a:r>
              <a:endParaRPr b="0" i="0" sz="1400" u="none" cap="none" strike="noStrike">
                <a:solidFill>
                  <a:srgbClr val="000000"/>
                </a:solidFill>
                <a:latin typeface="Arial"/>
                <a:ea typeface="Arial"/>
                <a:cs typeface="Arial"/>
                <a:sym typeface="Arial"/>
              </a:endParaRPr>
            </a:p>
          </p:txBody>
        </p:sp>
        <p:cxnSp>
          <p:nvCxnSpPr>
            <p:cNvPr id="319" name="Google Shape;319;g2740ba676fe_0_5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20" name="Google Shape;320;g2740ba676fe_0_5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21" name="Google Shape;321;g2740ba676fe_0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322" name="Google Shape;322;g2740ba676fe_0_56"/>
          <p:cNvSpPr txBox="1"/>
          <p:nvPr/>
        </p:nvSpPr>
        <p:spPr>
          <a:xfrm>
            <a:off x="504150" y="1020023"/>
            <a:ext cx="11183700" cy="365100"/>
          </a:xfrm>
          <a:prstGeom prst="rect">
            <a:avLst/>
          </a:prstGeom>
          <a:noFill/>
          <a:ln>
            <a:noFill/>
          </a:ln>
        </p:spPr>
        <p:txBody>
          <a:bodyPr anchorCtr="0" anchor="t" bIns="45700" lIns="91425" spcFirstLastPara="1" rIns="91425" wrap="square" tIns="45700">
            <a:noAutofit/>
          </a:bodyPr>
          <a:lstStyle/>
          <a:p>
            <a:pPr indent="-190500" lvl="0" marL="342900" marR="0" rtl="0" algn="l">
              <a:lnSpc>
                <a:spcPct val="90000"/>
              </a:lnSpc>
              <a:spcBef>
                <a:spcPts val="0"/>
              </a:spcBef>
              <a:spcAft>
                <a:spcPts val="0"/>
              </a:spcAft>
              <a:buClr>
                <a:srgbClr val="000000"/>
              </a:buClr>
              <a:buSzPts val="2400"/>
              <a:buFont typeface="Arial"/>
              <a:buNone/>
            </a:pPr>
            <a:r>
              <a:t/>
            </a:r>
            <a:endParaRPr b="0" i="1" sz="2000" u="none" cap="none" strike="noStrike">
              <a:solidFill>
                <a:srgbClr val="191919"/>
              </a:solidFill>
              <a:latin typeface="Montserrat Medium"/>
              <a:ea typeface="Montserrat Medium"/>
              <a:cs typeface="Montserrat Medium"/>
              <a:sym typeface="Montserrat Medium"/>
            </a:endParaRPr>
          </a:p>
        </p:txBody>
      </p:sp>
      <p:graphicFrame>
        <p:nvGraphicFramePr>
          <p:cNvPr id="323" name="Google Shape;323;g2740ba676fe_0_56"/>
          <p:cNvGraphicFramePr/>
          <p:nvPr/>
        </p:nvGraphicFramePr>
        <p:xfrm>
          <a:off x="952500" y="1714500"/>
          <a:ext cx="3000000" cy="3000000"/>
        </p:xfrm>
        <a:graphic>
          <a:graphicData uri="http://schemas.openxmlformats.org/drawingml/2006/table">
            <a:tbl>
              <a:tblPr>
                <a:noFill/>
                <a:tableStyleId>{555A4919-C90B-4075-ACC4-A3FA8A44E077}</a:tableStyleId>
              </a:tblPr>
              <a:tblGrid>
                <a:gridCol w="4093625"/>
                <a:gridCol w="6193375"/>
              </a:tblGrid>
              <a:tr h="628775">
                <a:tc gridSpan="2">
                  <a:txBody>
                    <a:bodyPr/>
                    <a:lstStyle/>
                    <a:p>
                      <a:pPr indent="0" lvl="0" marL="0" marR="0" rtl="0" algn="l">
                        <a:lnSpc>
                          <a:spcPct val="100000"/>
                        </a:lnSpc>
                        <a:spcBef>
                          <a:spcPts val="0"/>
                        </a:spcBef>
                        <a:spcAft>
                          <a:spcPts val="0"/>
                        </a:spcAft>
                        <a:buClr>
                          <a:srgbClr val="000000"/>
                        </a:buClr>
                        <a:buSzPts val="1400"/>
                        <a:buFont typeface="Arial"/>
                        <a:buNone/>
                      </a:pPr>
                      <a:r>
                        <a:rPr b="1" lang="en-SG" sz="2400" u="none" cap="none" strike="noStrike"/>
                        <a:t>Service Needs &amp; Preferences</a:t>
                      </a:r>
                      <a:endParaRPr b="1" sz="2400" u="none" cap="none" strike="noStrike"/>
                    </a:p>
                  </a:txBody>
                  <a:tcPr marT="91425" marB="91425" marR="91425" marL="91425">
                    <a:lnB cap="flat" cmpd="sng" w="9525">
                      <a:solidFill>
                        <a:srgbClr val="9E9E9E"/>
                      </a:solidFill>
                      <a:prstDash val="solid"/>
                      <a:round/>
                      <a:headEnd len="sm" w="sm" type="none"/>
                      <a:tailEnd len="sm" w="sm" type="none"/>
                    </a:lnB>
                  </a:tcPr>
                </a:tc>
                <a:tc hMerge="1"/>
              </a:tr>
              <a:tr h="943175">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FF0000"/>
                          </a:solidFill>
                        </a:rPr>
                        <a:t>Online Behaviour</a:t>
                      </a:r>
                      <a:endParaRPr b="1" sz="1600" u="none" cap="none" strike="noStrike">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b="0" lang="en-SG" sz="1400"/>
                        <a:t>Actively uses platforms like Facebook and Instagram to follow food trends and discover new restaurants.</a:t>
                      </a:r>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r>
              <a:tr h="1062525">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FF0000"/>
                          </a:solidFill>
                        </a:rPr>
                        <a:t>Preferred Communication Channels</a:t>
                      </a:r>
                      <a:endParaRPr b="1" sz="1600" u="none" cap="none" strike="noStrike">
                        <a:solidFill>
                          <a:srgbClr val="FF0000"/>
                        </a:solidFill>
                      </a:endParaRPr>
                    </a:p>
                    <a:p>
                      <a:pPr indent="0" lvl="0" marL="0" marR="0" rtl="0" algn="l">
                        <a:lnSpc>
                          <a:spcPct val="100000"/>
                        </a:lnSpc>
                        <a:spcBef>
                          <a:spcPts val="0"/>
                        </a:spcBef>
                        <a:spcAft>
                          <a:spcPts val="0"/>
                        </a:spcAft>
                        <a:buClr>
                          <a:srgbClr val="000000"/>
                        </a:buClr>
                        <a:buSzPts val="1400"/>
                        <a:buFont typeface="Arial"/>
                        <a:buNone/>
                      </a:pPr>
                      <a:r>
                        <a:rPr i="1" lang="en-SG" sz="1200" u="none" cap="none" strike="noStrike"/>
                        <a:t>.</a:t>
                      </a:r>
                      <a:endParaRPr i="1" sz="12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	Social Media (Instagram, Facebook)</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t>•	Food Delivery Apps (Food Panda)</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t>•	Search Engines (Google)</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t>•	Email Newsletters</a:t>
                      </a:r>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0260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FF0000"/>
                          </a:solidFill>
                        </a:rPr>
                        <a:t>Service Expectations</a:t>
                      </a:r>
                      <a:endParaRPr b="1" sz="1600" u="none" cap="none" strike="noStrike">
                        <a:solidFill>
                          <a:srgbClr val="FF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SG" sz="1400" u="none" cap="none" strike="noStrike"/>
                        <a:t>•Find a convenient and tasty dining option near her office</a:t>
                      </a:r>
                      <a:endParaRPr/>
                    </a:p>
                    <a:p>
                      <a:pPr indent="0" lvl="0" marL="0" marR="0" rtl="0" algn="l">
                        <a:lnSpc>
                          <a:spcPct val="100000"/>
                        </a:lnSpc>
                        <a:spcBef>
                          <a:spcPts val="0"/>
                        </a:spcBef>
                        <a:spcAft>
                          <a:spcPts val="0"/>
                        </a:spcAft>
                        <a:buClr>
                          <a:srgbClr val="000000"/>
                        </a:buClr>
                        <a:buSzPts val="1200"/>
                        <a:buFont typeface="Arial"/>
                        <a:buNone/>
                      </a:pPr>
                      <a:r>
                        <a:rPr lang="en-SG" sz="1400" u="none" cap="none" strike="noStrike"/>
                        <a:t>•Arrange catering for office meetings and personal gatherings</a:t>
                      </a:r>
                      <a:endParaRPr/>
                    </a:p>
                    <a:p>
                      <a:pPr indent="0" lvl="0" marL="0" marR="0" rtl="0" algn="l">
                        <a:lnSpc>
                          <a:spcPct val="100000"/>
                        </a:lnSpc>
                        <a:spcBef>
                          <a:spcPts val="0"/>
                        </a:spcBef>
                        <a:spcAft>
                          <a:spcPts val="0"/>
                        </a:spcAft>
                        <a:buClr>
                          <a:srgbClr val="000000"/>
                        </a:buClr>
                        <a:buSzPts val="1200"/>
                        <a:buFont typeface="Arial"/>
                        <a:buNone/>
                      </a:pPr>
                      <a:r>
                        <a:rPr lang="en-SG" sz="1400" u="none" cap="none" strike="noStrike"/>
                        <a:t>•Discover new and exciting food options that fit her dietary needs</a:t>
                      </a:r>
                      <a:endParaRPr/>
                    </a:p>
                    <a:p>
                      <a:pPr indent="0" lvl="0" marL="0" marR="0" rtl="0" algn="l">
                        <a:lnSpc>
                          <a:spcPct val="100000"/>
                        </a:lnSpc>
                        <a:spcBef>
                          <a:spcPts val="0"/>
                        </a:spcBef>
                        <a:spcAft>
                          <a:spcPts val="0"/>
                        </a:spcAft>
                        <a:buClr>
                          <a:srgbClr val="000000"/>
                        </a:buClr>
                        <a:buSzPts val="1200"/>
                        <a:buFont typeface="Arial"/>
                        <a:buNone/>
                      </a:pPr>
                      <a:r>
                        <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410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FF0000"/>
                          </a:solidFill>
                        </a:rPr>
                        <a:t>Price Sensitivity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Willing to pay for good quality food at an affortable price</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grpSp>
        <p:nvGrpSpPr>
          <p:cNvPr id="328" name="Google Shape;328;g2740ba676fe_0_68"/>
          <p:cNvGrpSpPr/>
          <p:nvPr/>
        </p:nvGrpSpPr>
        <p:grpSpPr>
          <a:xfrm>
            <a:off x="685503" y="84667"/>
            <a:ext cx="10231500" cy="762797"/>
            <a:chOff x="727220" y="171998"/>
            <a:chExt cx="10231500" cy="762797"/>
          </a:xfrm>
        </p:grpSpPr>
        <p:sp>
          <p:nvSpPr>
            <p:cNvPr id="329" name="Google Shape;329;g2740ba676fe_0_68"/>
            <p:cNvSpPr txBox="1"/>
            <p:nvPr/>
          </p:nvSpPr>
          <p:spPr>
            <a:xfrm>
              <a:off x="727220" y="252960"/>
              <a:ext cx="1023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Persona / Ideal Customer</a:t>
              </a:r>
              <a:endParaRPr b="0" i="0" sz="1400" u="none" cap="none" strike="noStrike">
                <a:solidFill>
                  <a:srgbClr val="000000"/>
                </a:solidFill>
                <a:latin typeface="Arial"/>
                <a:ea typeface="Arial"/>
                <a:cs typeface="Arial"/>
                <a:sym typeface="Arial"/>
              </a:endParaRPr>
            </a:p>
          </p:txBody>
        </p:sp>
        <p:cxnSp>
          <p:nvCxnSpPr>
            <p:cNvPr id="330" name="Google Shape;330;g2740ba676fe_0_6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31" name="Google Shape;331;g2740ba676fe_0_6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32" name="Google Shape;332;g2740ba676fe_0_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aphicFrame>
        <p:nvGraphicFramePr>
          <p:cNvPr id="333" name="Google Shape;333;g2740ba676fe_0_68"/>
          <p:cNvGraphicFramePr/>
          <p:nvPr/>
        </p:nvGraphicFramePr>
        <p:xfrm>
          <a:off x="616115" y="899945"/>
          <a:ext cx="3000000" cy="3000000"/>
        </p:xfrm>
        <a:graphic>
          <a:graphicData uri="http://schemas.openxmlformats.org/drawingml/2006/table">
            <a:tbl>
              <a:tblPr>
                <a:noFill/>
                <a:tableStyleId>{555A4919-C90B-4075-ACC4-A3FA8A44E077}</a:tableStyleId>
              </a:tblPr>
              <a:tblGrid>
                <a:gridCol w="2631450"/>
                <a:gridCol w="7471225"/>
              </a:tblGrid>
              <a:tr h="386125">
                <a:tc gridSpan="2">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t>Decision Making Process</a:t>
                      </a:r>
                      <a:endParaRPr b="1" sz="1400" u="none" cap="none" strike="noStrike"/>
                    </a:p>
                  </a:txBody>
                  <a:tcPr marT="91425" marB="91425" marR="91425" marL="91425">
                    <a:lnB cap="flat" cmpd="sng" w="9525">
                      <a:solidFill>
                        <a:srgbClr val="9E9E9E"/>
                      </a:solidFill>
                      <a:prstDash val="solid"/>
                      <a:round/>
                      <a:headEnd len="sm" w="sm" type="none"/>
                      <a:tailEnd len="sm" w="sm" type="none"/>
                    </a:lnB>
                  </a:tcPr>
                </a:tc>
                <a:tc hMerge="1"/>
              </a:tr>
              <a:tr h="1648600">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t>Information Sources</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i="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100" u="sng" cap="none" strike="noStrike"/>
                        <a:t>ISocial Media</a:t>
                      </a:r>
                      <a:r>
                        <a:rPr lang="en-SG" sz="1100" u="none" cap="none" strike="noStrike"/>
                        <a:t>: Facebook, Instagram, and WhatsApp for recommendations and promotions.</a:t>
                      </a:r>
                      <a:endParaRPr/>
                    </a:p>
                    <a:p>
                      <a:pPr indent="0" lvl="0" marL="0" marR="0" rtl="0" algn="l">
                        <a:lnSpc>
                          <a:spcPct val="100000"/>
                        </a:lnSpc>
                        <a:spcBef>
                          <a:spcPts val="0"/>
                        </a:spcBef>
                        <a:spcAft>
                          <a:spcPts val="0"/>
                        </a:spcAft>
                        <a:buClr>
                          <a:srgbClr val="000000"/>
                        </a:buClr>
                        <a:buSzPts val="1400"/>
                        <a:buFont typeface="Arial"/>
                        <a:buNone/>
                      </a:pPr>
                      <a:r>
                        <a:t/>
                      </a:r>
                      <a:endParaRPr sz="1100" u="none" cap="none" strike="noStrike"/>
                    </a:p>
                    <a:p>
                      <a:pPr indent="0" lvl="0" marL="0" marR="0" rtl="0" algn="l">
                        <a:lnSpc>
                          <a:spcPct val="100000"/>
                        </a:lnSpc>
                        <a:spcBef>
                          <a:spcPts val="0"/>
                        </a:spcBef>
                        <a:spcAft>
                          <a:spcPts val="0"/>
                        </a:spcAft>
                        <a:buClr>
                          <a:srgbClr val="000000"/>
                        </a:buClr>
                        <a:buSzPts val="1400"/>
                        <a:buFont typeface="Arial"/>
                        <a:buNone/>
                      </a:pPr>
                      <a:r>
                        <a:rPr lang="en-SG" sz="1100" u="sng" cap="none" strike="noStrike"/>
                        <a:t>Food Delivery Apps</a:t>
                      </a:r>
                      <a:r>
                        <a:rPr lang="en-SG" sz="1100" u="none" cap="none" strike="noStrike"/>
                        <a:t>: Food Panda, GrabFood for browsing menus and placing orders</a:t>
                      </a:r>
                      <a:endParaRPr/>
                    </a:p>
                    <a:p>
                      <a:pPr indent="0" lvl="0" marL="0" marR="0" rtl="0" algn="l">
                        <a:lnSpc>
                          <a:spcPct val="100000"/>
                        </a:lnSpc>
                        <a:spcBef>
                          <a:spcPts val="0"/>
                        </a:spcBef>
                        <a:spcAft>
                          <a:spcPts val="0"/>
                        </a:spcAft>
                        <a:buClr>
                          <a:srgbClr val="000000"/>
                        </a:buClr>
                        <a:buSzPts val="1400"/>
                        <a:buFont typeface="Arial"/>
                        <a:buNone/>
                      </a:pPr>
                      <a:r>
                        <a:t/>
                      </a:r>
                      <a:endParaRPr sz="1100" u="none" cap="none" strike="noStrike"/>
                    </a:p>
                    <a:p>
                      <a:pPr indent="0" lvl="0" marL="0" marR="0" rtl="0" algn="l">
                        <a:lnSpc>
                          <a:spcPct val="100000"/>
                        </a:lnSpc>
                        <a:spcBef>
                          <a:spcPts val="0"/>
                        </a:spcBef>
                        <a:spcAft>
                          <a:spcPts val="0"/>
                        </a:spcAft>
                        <a:buClr>
                          <a:srgbClr val="000000"/>
                        </a:buClr>
                        <a:buSzPts val="1400"/>
                        <a:buFont typeface="Arial"/>
                        <a:buNone/>
                      </a:pPr>
                      <a:r>
                        <a:rPr lang="en-SG" sz="1100" u="sng" cap="none" strike="noStrike"/>
                        <a:t>Online Reviews</a:t>
                      </a:r>
                      <a:r>
                        <a:rPr lang="en-SG" sz="1100" u="none" cap="none" strike="noStrike"/>
                        <a:t>: Google Reviews, Yelp for customer feedback.</a:t>
                      </a:r>
                      <a:endParaRPr/>
                    </a:p>
                    <a:p>
                      <a:pPr indent="0" lvl="0" marL="0" marR="0" rtl="0" algn="l">
                        <a:lnSpc>
                          <a:spcPct val="100000"/>
                        </a:lnSpc>
                        <a:spcBef>
                          <a:spcPts val="0"/>
                        </a:spcBef>
                        <a:spcAft>
                          <a:spcPts val="0"/>
                        </a:spcAft>
                        <a:buClr>
                          <a:srgbClr val="000000"/>
                        </a:buClr>
                        <a:buSzPts val="1400"/>
                        <a:buFont typeface="Arial"/>
                        <a:buNone/>
                      </a:pPr>
                      <a:r>
                        <a:t/>
                      </a:r>
                      <a:endParaRPr sz="1100" u="none" cap="none" strike="noStrike"/>
                    </a:p>
                    <a:p>
                      <a:pPr indent="0" lvl="0" marL="0" marR="0" rtl="0" algn="l">
                        <a:lnSpc>
                          <a:spcPct val="100000"/>
                        </a:lnSpc>
                        <a:spcBef>
                          <a:spcPts val="0"/>
                        </a:spcBef>
                        <a:spcAft>
                          <a:spcPts val="0"/>
                        </a:spcAft>
                        <a:buClr>
                          <a:srgbClr val="000000"/>
                        </a:buClr>
                        <a:buSzPts val="1400"/>
                        <a:buFont typeface="Arial"/>
                        <a:buNone/>
                      </a:pPr>
                      <a:r>
                        <a:rPr lang="en-SG" sz="1100" u="sng" cap="none" strike="noStrike"/>
                        <a:t>Food Blogs and Vlogs</a:t>
                      </a:r>
                      <a:r>
                        <a:rPr lang="en-SG" sz="1100" u="none" cap="none" strike="noStrike"/>
                        <a:t>: Popular local food bloggers and YouTube vloggers for reviews.</a:t>
                      </a:r>
                      <a:endParaRPr/>
                    </a:p>
                    <a:p>
                      <a:pPr indent="0" lvl="0" marL="0" marR="0" rtl="0" algn="l">
                        <a:lnSpc>
                          <a:spcPct val="100000"/>
                        </a:lnSpc>
                        <a:spcBef>
                          <a:spcPts val="0"/>
                        </a:spcBef>
                        <a:spcAft>
                          <a:spcPts val="0"/>
                        </a:spcAft>
                        <a:buClr>
                          <a:srgbClr val="000000"/>
                        </a:buClr>
                        <a:buSzPts val="1400"/>
                        <a:buFont typeface="Arial"/>
                        <a:buNone/>
                      </a:pPr>
                      <a:r>
                        <a:t/>
                      </a:r>
                      <a:endParaRPr sz="1100" u="none" cap="none" strike="noStrike"/>
                    </a:p>
                    <a:p>
                      <a:pPr indent="0" lvl="0" marL="0" marR="0" rtl="0" algn="l">
                        <a:lnSpc>
                          <a:spcPct val="100000"/>
                        </a:lnSpc>
                        <a:spcBef>
                          <a:spcPts val="0"/>
                        </a:spcBef>
                        <a:spcAft>
                          <a:spcPts val="0"/>
                        </a:spcAft>
                        <a:buClr>
                          <a:srgbClr val="000000"/>
                        </a:buClr>
                        <a:buSzPts val="1400"/>
                        <a:buFont typeface="Arial"/>
                        <a:buNone/>
                      </a:pPr>
                      <a:r>
                        <a:rPr lang="en-SG" sz="1100" u="sng" cap="none" strike="noStrike"/>
                        <a:t>Family and Friends</a:t>
                      </a:r>
                      <a:r>
                        <a:rPr lang="en-SG" sz="1100" u="none" cap="none" strike="noStrike"/>
                        <a:t>: Recommendations through personal interactions and social media.</a:t>
                      </a:r>
                      <a:endParaRPr sz="1100" u="none" cap="none" strike="noStrike"/>
                    </a:p>
                  </a:txBody>
                  <a:tcPr marT="91425" marB="91425" marR="91425" marL="91425">
                    <a:lnL cap="flat" cmpd="sng" w="9525">
                      <a:solidFill>
                        <a:srgbClr val="9E9E9E"/>
                      </a:solidFill>
                      <a:prstDash val="solid"/>
                      <a:round/>
                      <a:headEnd len="sm" w="sm" type="none"/>
                      <a:tailEnd len="sm" w="sm" type="none"/>
                    </a:lnL>
                  </a:tcPr>
                </a:tc>
              </a:tr>
              <a:tr h="1010175">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t>Influencers</a:t>
                      </a:r>
                      <a:endParaRPr b="1" sz="1400" u="none" cap="none" strike="noStrike"/>
                    </a:p>
                    <a:p>
                      <a:pPr indent="0" lvl="0" marL="0" marR="0" rtl="0" algn="l">
                        <a:lnSpc>
                          <a:spcPct val="100000"/>
                        </a:lnSpc>
                        <a:spcBef>
                          <a:spcPts val="0"/>
                        </a:spcBef>
                        <a:spcAft>
                          <a:spcPts val="0"/>
                        </a:spcAft>
                        <a:buClr>
                          <a:srgbClr val="000000"/>
                        </a:buClr>
                        <a:buSzPts val="1400"/>
                        <a:buFont typeface="Arial"/>
                        <a:buNone/>
                      </a:pPr>
                      <a:r>
                        <a:rPr lang="en-SG" sz="1400" u="none" cap="none" strike="noStrike"/>
                        <a:t> </a:t>
                      </a:r>
                      <a:endParaRPr i="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b="0" lang="en-SG" sz="1100" u="sng"/>
                        <a:t>Food Bloggers: </a:t>
                      </a:r>
                      <a:r>
                        <a:rPr b="0" lang="en-SG" sz="1100"/>
                        <a:t>Local food bloggers with a large following.</a:t>
                      </a:r>
                      <a:endParaRPr/>
                    </a:p>
                    <a:p>
                      <a:pPr indent="0" lvl="0" marL="0" marR="0" rtl="0" algn="l">
                        <a:spcBef>
                          <a:spcPts val="0"/>
                        </a:spcBef>
                        <a:spcAft>
                          <a:spcPts val="0"/>
                        </a:spcAft>
                        <a:buNone/>
                      </a:pPr>
                      <a:r>
                        <a:t/>
                      </a:r>
                      <a:endParaRPr b="0" sz="1100"/>
                    </a:p>
                    <a:p>
                      <a:pPr indent="0" lvl="0" marL="0" marR="0" rtl="0" algn="l">
                        <a:spcBef>
                          <a:spcPts val="0"/>
                        </a:spcBef>
                        <a:spcAft>
                          <a:spcPts val="0"/>
                        </a:spcAft>
                        <a:buNone/>
                      </a:pPr>
                      <a:r>
                        <a:rPr b="0" lang="en-SG" sz="1100" u="sng"/>
                        <a:t>Social Media Influencers</a:t>
                      </a:r>
                      <a:r>
                        <a:rPr b="0" lang="en-SG" sz="1100"/>
                        <a:t>: Instagram influencers specializing in food and lifestyle.</a:t>
                      </a:r>
                      <a:endParaRPr/>
                    </a:p>
                    <a:p>
                      <a:pPr indent="0" lvl="0" marL="0" marR="0" rtl="0" algn="l">
                        <a:spcBef>
                          <a:spcPts val="0"/>
                        </a:spcBef>
                        <a:spcAft>
                          <a:spcPts val="0"/>
                        </a:spcAft>
                        <a:buNone/>
                      </a:pPr>
                      <a:r>
                        <a:t/>
                      </a:r>
                      <a:endParaRPr b="0" sz="1100" u="sng"/>
                    </a:p>
                    <a:p>
                      <a:pPr indent="0" lvl="0" marL="0" marR="0" rtl="0" algn="l">
                        <a:spcBef>
                          <a:spcPts val="0"/>
                        </a:spcBef>
                        <a:spcAft>
                          <a:spcPts val="0"/>
                        </a:spcAft>
                        <a:buNone/>
                      </a:pPr>
                      <a:r>
                        <a:rPr b="0" lang="en-SG" sz="1100" u="sng"/>
                        <a:t>YouTube Vloggers</a:t>
                      </a:r>
                      <a:r>
                        <a:rPr b="1" lang="en-SG" sz="1100" u="sng"/>
                        <a:t>:</a:t>
                      </a:r>
                      <a:r>
                        <a:rPr lang="en-SG" sz="1100" u="sng"/>
                        <a:t> </a:t>
                      </a:r>
                      <a:r>
                        <a:rPr lang="en-SG" sz="1100"/>
                        <a:t>Popular vloggers reviewing restaurants and food delivery services.</a:t>
                      </a:r>
                      <a:endParaRPr sz="1200" u="none" cap="none" strike="noStrike"/>
                    </a:p>
                  </a:txBody>
                  <a:tcPr marT="91425" marB="91425" marR="91425" marL="91425">
                    <a:lnL cap="flat" cmpd="sng" w="9525">
                      <a:solidFill>
                        <a:srgbClr val="9E9E9E"/>
                      </a:solidFill>
                      <a:prstDash val="solid"/>
                      <a:round/>
                      <a:headEnd len="sm" w="sm" type="none"/>
                      <a:tailEnd len="sm" w="sm" type="none"/>
                    </a:lnL>
                  </a:tcPr>
                </a:tc>
              </a:tr>
              <a:tr h="13367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 </a:t>
                      </a:r>
                      <a:r>
                        <a:rPr b="1" lang="en-SG" sz="1400" u="none" cap="none" strike="noStrike"/>
                        <a:t>Barriers to entry</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b="0" lang="en-SG" sz="1100" u="sng"/>
                        <a:t>Health Concerns</a:t>
                      </a:r>
                      <a:r>
                        <a:rPr b="0" lang="en-SG" sz="1100"/>
                        <a:t>: Uncertainty about the nutritional value and halal certification.</a:t>
                      </a:r>
                      <a:endParaRPr/>
                    </a:p>
                    <a:p>
                      <a:pPr indent="0" lvl="0" marL="0" marR="0" rtl="0" algn="l">
                        <a:spcBef>
                          <a:spcPts val="0"/>
                        </a:spcBef>
                        <a:spcAft>
                          <a:spcPts val="0"/>
                        </a:spcAft>
                        <a:buNone/>
                      </a:pPr>
                      <a:r>
                        <a:t/>
                      </a:r>
                      <a:endParaRPr b="0" sz="1100"/>
                    </a:p>
                    <a:p>
                      <a:pPr indent="0" lvl="0" marL="0" marR="0" rtl="0" algn="l">
                        <a:spcBef>
                          <a:spcPts val="0"/>
                        </a:spcBef>
                        <a:spcAft>
                          <a:spcPts val="0"/>
                        </a:spcAft>
                        <a:buNone/>
                      </a:pPr>
                      <a:r>
                        <a:rPr b="0" lang="en-SG" sz="1100" u="sng"/>
                        <a:t>Cost</a:t>
                      </a:r>
                      <a:r>
                        <a:rPr b="0" lang="en-SG" sz="1100"/>
                        <a:t>: Perception of high prices for dining out or ordering in.</a:t>
                      </a:r>
                      <a:endParaRPr/>
                    </a:p>
                    <a:p>
                      <a:pPr indent="0" lvl="0" marL="0" marR="0" rtl="0" algn="l">
                        <a:spcBef>
                          <a:spcPts val="0"/>
                        </a:spcBef>
                        <a:spcAft>
                          <a:spcPts val="0"/>
                        </a:spcAft>
                        <a:buNone/>
                      </a:pPr>
                      <a:r>
                        <a:t/>
                      </a:r>
                      <a:endParaRPr b="0" sz="1100"/>
                    </a:p>
                    <a:p>
                      <a:pPr indent="0" lvl="0" marL="0" marR="0" rtl="0" algn="l">
                        <a:spcBef>
                          <a:spcPts val="0"/>
                        </a:spcBef>
                        <a:spcAft>
                          <a:spcPts val="0"/>
                        </a:spcAft>
                        <a:buNone/>
                      </a:pPr>
                      <a:r>
                        <a:rPr b="0" lang="en-SG" sz="1100" u="sng"/>
                        <a:t>Time Constraints: </a:t>
                      </a:r>
                      <a:r>
                        <a:rPr b="0" lang="en-SG" sz="1100"/>
                        <a:t>Busy schedule limiting the ability to dine in or wait for delivery.</a:t>
                      </a:r>
                      <a:endParaRPr/>
                    </a:p>
                    <a:p>
                      <a:pPr indent="0" lvl="0" marL="0" marR="0" rtl="0" algn="l">
                        <a:spcBef>
                          <a:spcPts val="0"/>
                        </a:spcBef>
                        <a:spcAft>
                          <a:spcPts val="0"/>
                        </a:spcAft>
                        <a:buNone/>
                      </a:pPr>
                      <a:r>
                        <a:t/>
                      </a:r>
                      <a:endParaRPr b="0" sz="1100"/>
                    </a:p>
                    <a:p>
                      <a:pPr indent="0" lvl="0" marL="0" marR="0" rtl="0" algn="l">
                        <a:spcBef>
                          <a:spcPts val="0"/>
                        </a:spcBef>
                        <a:spcAft>
                          <a:spcPts val="0"/>
                        </a:spcAft>
                        <a:buNone/>
                      </a:pPr>
                      <a:r>
                        <a:rPr b="0" lang="en-SG" sz="1100" u="sng"/>
                        <a:t>Trust Issues</a:t>
                      </a:r>
                      <a:r>
                        <a:rPr b="0" lang="en-SG" sz="1100"/>
                        <a:t>: Skepticism about online reviews and unfamiliar restaurants.</a:t>
                      </a:r>
                      <a:endParaRPr sz="1200" u="none" cap="none" strike="noStrike"/>
                    </a:p>
                  </a:txBody>
                  <a:tcPr marT="91425" marB="91425" marR="91425" marL="91425">
                    <a:lnL cap="flat" cmpd="sng" w="9525">
                      <a:solidFill>
                        <a:srgbClr val="9E9E9E"/>
                      </a:solidFill>
                      <a:prstDash val="solid"/>
                      <a:round/>
                      <a:headEnd len="sm" w="sm" type="none"/>
                      <a:tailEnd len="sm" w="sm" type="none"/>
                    </a:lnL>
                  </a:tcPr>
                </a:tc>
              </a:tr>
              <a:tr h="1350600">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t>Decision Triggers</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b="0" lang="en-SG" sz="1100" u="sng"/>
                        <a:t>Promotions and Discounts</a:t>
                      </a:r>
                      <a:r>
                        <a:rPr b="0" lang="en-SG" sz="1100"/>
                        <a:t>: Special offers and discounts prompt immediate action.</a:t>
                      </a:r>
                      <a:endParaRPr/>
                    </a:p>
                    <a:p>
                      <a:pPr indent="0" lvl="0" marL="0" marR="0" rtl="0" algn="l">
                        <a:spcBef>
                          <a:spcPts val="0"/>
                        </a:spcBef>
                        <a:spcAft>
                          <a:spcPts val="0"/>
                        </a:spcAft>
                        <a:buNone/>
                      </a:pPr>
                      <a:r>
                        <a:t/>
                      </a:r>
                      <a:endParaRPr b="0" sz="1100"/>
                    </a:p>
                    <a:p>
                      <a:pPr indent="0" lvl="0" marL="0" marR="0" rtl="0" algn="l">
                        <a:spcBef>
                          <a:spcPts val="0"/>
                        </a:spcBef>
                        <a:spcAft>
                          <a:spcPts val="0"/>
                        </a:spcAft>
                        <a:buNone/>
                      </a:pPr>
                      <a:r>
                        <a:rPr b="0" lang="en-SG" sz="1100" u="sng"/>
                        <a:t>Positive Reviews</a:t>
                      </a:r>
                      <a:r>
                        <a:rPr b="0" lang="en-SG" sz="1100"/>
                        <a:t>: High ratings and positive customer feedback encourage trying new places.</a:t>
                      </a:r>
                      <a:endParaRPr/>
                    </a:p>
                    <a:p>
                      <a:pPr indent="0" lvl="0" marL="0" marR="0" rtl="0" algn="l">
                        <a:spcBef>
                          <a:spcPts val="0"/>
                        </a:spcBef>
                        <a:spcAft>
                          <a:spcPts val="0"/>
                        </a:spcAft>
                        <a:buNone/>
                      </a:pPr>
                      <a:r>
                        <a:t/>
                      </a:r>
                      <a:endParaRPr b="0" sz="1100"/>
                    </a:p>
                    <a:p>
                      <a:pPr indent="0" lvl="0" marL="0" marR="0" rtl="0" algn="l">
                        <a:spcBef>
                          <a:spcPts val="0"/>
                        </a:spcBef>
                        <a:spcAft>
                          <a:spcPts val="0"/>
                        </a:spcAft>
                        <a:buNone/>
                      </a:pPr>
                      <a:r>
                        <a:rPr b="0" lang="en-SG" sz="1100" u="sng"/>
                        <a:t>Recommendations</a:t>
                      </a:r>
                      <a:r>
                        <a:rPr b="0" lang="en-SG" sz="1100"/>
                        <a:t>: Trusted recommendations from family, friends, or influencers.</a:t>
                      </a:r>
                      <a:endParaRPr/>
                    </a:p>
                    <a:p>
                      <a:pPr indent="0" lvl="0" marL="0" marR="0" rtl="0" algn="l">
                        <a:spcBef>
                          <a:spcPts val="0"/>
                        </a:spcBef>
                        <a:spcAft>
                          <a:spcPts val="0"/>
                        </a:spcAft>
                        <a:buNone/>
                      </a:pPr>
                      <a:r>
                        <a:t/>
                      </a:r>
                      <a:endParaRPr b="0" sz="1100"/>
                    </a:p>
                    <a:p>
                      <a:pPr indent="0" lvl="0" marL="0" marR="0" rtl="0" algn="l">
                        <a:spcBef>
                          <a:spcPts val="0"/>
                        </a:spcBef>
                        <a:spcAft>
                          <a:spcPts val="0"/>
                        </a:spcAft>
                        <a:buNone/>
                      </a:pPr>
                      <a:r>
                        <a:rPr b="0" lang="en-SG" sz="1100"/>
                        <a:t>Convenience: Easy online ordering and quick delivery options drive decisions.</a:t>
                      </a:r>
                      <a:endParaRPr sz="12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g2740ba676fe_0_80"/>
          <p:cNvGrpSpPr/>
          <p:nvPr/>
        </p:nvGrpSpPr>
        <p:grpSpPr>
          <a:xfrm>
            <a:off x="727221" y="171998"/>
            <a:ext cx="10231500" cy="762797"/>
            <a:chOff x="727221" y="171998"/>
            <a:chExt cx="10231500" cy="762797"/>
          </a:xfrm>
        </p:grpSpPr>
        <p:sp>
          <p:nvSpPr>
            <p:cNvPr id="339" name="Google Shape;339;g2740ba676fe_0_80"/>
            <p:cNvSpPr txBox="1"/>
            <p:nvPr/>
          </p:nvSpPr>
          <p:spPr>
            <a:xfrm>
              <a:off x="727221" y="271348"/>
              <a:ext cx="102315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3200" u="none" cap="none" strike="noStrike">
                  <a:solidFill>
                    <a:srgbClr val="FF3300"/>
                  </a:solidFill>
                  <a:latin typeface="Montserrat SemiBold"/>
                  <a:ea typeface="Montserrat SemiBold"/>
                  <a:cs typeface="Montserrat SemiBold"/>
                  <a:sym typeface="Montserrat SemiBold"/>
                </a:rPr>
                <a:t>SWOT Analysis of Thai To Go </a:t>
              </a:r>
              <a:endParaRPr b="0" i="0" sz="1600" u="none" cap="none" strike="noStrike">
                <a:solidFill>
                  <a:srgbClr val="000000"/>
                </a:solidFill>
                <a:latin typeface="Arial"/>
                <a:ea typeface="Arial"/>
                <a:cs typeface="Arial"/>
                <a:sym typeface="Arial"/>
              </a:endParaRPr>
            </a:p>
          </p:txBody>
        </p:sp>
        <p:cxnSp>
          <p:nvCxnSpPr>
            <p:cNvPr id="340" name="Google Shape;340;g2740ba676fe_0_8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41" name="Google Shape;341;g2740ba676fe_0_8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42" name="Google Shape;342;g2740ba676fe_0_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aphicFrame>
        <p:nvGraphicFramePr>
          <p:cNvPr id="343" name="Google Shape;343;g2740ba676fe_0_80"/>
          <p:cNvGraphicFramePr/>
          <p:nvPr/>
        </p:nvGraphicFramePr>
        <p:xfrm>
          <a:off x="353568" y="1234400"/>
          <a:ext cx="3000000" cy="3000000"/>
        </p:xfrm>
        <a:graphic>
          <a:graphicData uri="http://schemas.openxmlformats.org/drawingml/2006/table">
            <a:tbl>
              <a:tblPr>
                <a:noFill/>
                <a:tableStyleId>{555A4919-C90B-4075-ACC4-A3FA8A44E077}</a:tableStyleId>
              </a:tblPr>
              <a:tblGrid>
                <a:gridCol w="5670975"/>
                <a:gridCol w="5715000"/>
              </a:tblGrid>
              <a:tr h="329850">
                <a:tc>
                  <a:txBody>
                    <a:bodyPr/>
                    <a:lstStyle/>
                    <a:p>
                      <a:pPr indent="0" lvl="0" marL="0" marR="0" rtl="0" algn="l">
                        <a:lnSpc>
                          <a:spcPct val="160000"/>
                        </a:lnSpc>
                        <a:spcBef>
                          <a:spcPts val="0"/>
                        </a:spcBef>
                        <a:spcAft>
                          <a:spcPts val="0"/>
                        </a:spcAft>
                        <a:buClr>
                          <a:srgbClr val="000000"/>
                        </a:buClr>
                        <a:buSzPts val="1500"/>
                        <a:buFont typeface="Arial"/>
                        <a:buNone/>
                      </a:pPr>
                      <a:r>
                        <a:rPr b="1" lang="en-SG" sz="1500" u="sng" cap="none" strike="noStrike">
                          <a:solidFill>
                            <a:srgbClr val="FF0000"/>
                          </a:solidFill>
                          <a:highlight>
                            <a:srgbClr val="FFFFFF"/>
                          </a:highlight>
                          <a:latin typeface="Roboto"/>
                          <a:ea typeface="Roboto"/>
                          <a:cs typeface="Roboto"/>
                          <a:sym typeface="Roboto"/>
                        </a:rPr>
                        <a:t>Strength</a:t>
                      </a:r>
                      <a:r>
                        <a:rPr b="1" lang="en-SG" sz="1500" u="none" cap="none" strike="noStrike">
                          <a:solidFill>
                            <a:srgbClr val="FF0000"/>
                          </a:solidFill>
                          <a:highlight>
                            <a:srgbClr val="FFFFFF"/>
                          </a:highlight>
                          <a:latin typeface="Roboto"/>
                          <a:ea typeface="Roboto"/>
                          <a:cs typeface="Roboto"/>
                          <a:sym typeface="Roboto"/>
                        </a:rPr>
                        <a:t>s </a:t>
                      </a:r>
                      <a:r>
                        <a:rPr b="1" lang="en-SG" sz="1500" u="none" cap="none" strike="noStrike">
                          <a:solidFill>
                            <a:srgbClr val="0D0D0D"/>
                          </a:solidFill>
                          <a:highlight>
                            <a:srgbClr val="FFFFFF"/>
                          </a:highlight>
                          <a:latin typeface="Roboto"/>
                          <a:ea typeface="Roboto"/>
                          <a:cs typeface="Roboto"/>
                          <a:sym typeface="Roboto"/>
                        </a:rPr>
                        <a:t>- </a:t>
                      </a:r>
                      <a:r>
                        <a:rPr i="1" lang="en-SG" sz="1500" u="none" cap="none" strike="noStrike">
                          <a:solidFill>
                            <a:srgbClr val="0D0D0D"/>
                          </a:solidFill>
                          <a:highlight>
                            <a:srgbClr val="FFFFFF"/>
                          </a:highlight>
                          <a:latin typeface="Roboto"/>
                          <a:ea typeface="Roboto"/>
                          <a:cs typeface="Roboto"/>
                          <a:sym typeface="Roboto"/>
                        </a:rPr>
                        <a:t>What other business cannot compete with</a:t>
                      </a:r>
                      <a:endParaRPr i="1" sz="1500" u="none" cap="none" strike="noStrike">
                        <a:solidFill>
                          <a:srgbClr val="0D0D0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rPr b="1" lang="en-SG" sz="1600">
                          <a:highlight>
                            <a:srgbClr val="FFFFFF"/>
                          </a:highlight>
                        </a:rPr>
                        <a:t>Halal Certification</a:t>
                      </a:r>
                      <a:r>
                        <a:rPr lang="en-SG" sz="1600">
                          <a:highlight>
                            <a:srgbClr val="FFFFFF"/>
                          </a:highlight>
                        </a:rPr>
                        <a:t>: Attracts Muslim customers as the only halal-certified Thai restaurant near Eunos MRT.</a:t>
                      </a:r>
                      <a:endParaRPr/>
                    </a:p>
                    <a:p>
                      <a:pPr indent="0" lvl="0" marL="457200" marR="0" rtl="0" algn="l">
                        <a:lnSpc>
                          <a:spcPct val="100000"/>
                        </a:lnSpc>
                        <a:spcBef>
                          <a:spcPts val="0"/>
                        </a:spcBef>
                        <a:spcAft>
                          <a:spcPts val="0"/>
                        </a:spcAft>
                        <a:buClr>
                          <a:srgbClr val="000000"/>
                        </a:buClr>
                        <a:buSzPts val="1500"/>
                        <a:buFont typeface="Arial"/>
                        <a:buNone/>
                      </a:pPr>
                      <a:r>
                        <a:rPr b="1" lang="en-SG" sz="1600">
                          <a:highlight>
                            <a:srgbClr val="FFFFFF"/>
                          </a:highlight>
                        </a:rPr>
                        <a:t>Diverse Menu</a:t>
                      </a:r>
                      <a:r>
                        <a:rPr lang="en-SG" sz="1600">
                          <a:highlight>
                            <a:srgbClr val="FFFFFF"/>
                          </a:highlight>
                        </a:rPr>
                        <a:t>: Offers unique fusion of Thai, Malay, and Western cuisines appealing to a wide range of tastes</a:t>
                      </a:r>
                      <a:endParaRPr sz="1500" u="none" cap="none" strike="noStrike">
                        <a:solidFill>
                          <a:srgbClr val="0D0D0D"/>
                        </a:solidFill>
                        <a:highlight>
                          <a:srgbClr val="FFFFFF"/>
                        </a:highlight>
                        <a:latin typeface="Roboto"/>
                        <a:ea typeface="Roboto"/>
                        <a:cs typeface="Roboto"/>
                        <a:sym typeface="Roboto"/>
                      </a:endParaRPr>
                    </a:p>
                  </a:txBody>
                  <a:tcPr marT="91425" marB="91425" marR="91425" marL="91425"/>
                </a:tc>
                <a:tc>
                  <a:txBody>
                    <a:bodyPr/>
                    <a:lstStyle/>
                    <a:p>
                      <a:pPr indent="0" lvl="0" marL="0" marR="0" rtl="0" algn="l">
                        <a:lnSpc>
                          <a:spcPct val="160000"/>
                        </a:lnSpc>
                        <a:spcBef>
                          <a:spcPts val="0"/>
                        </a:spcBef>
                        <a:spcAft>
                          <a:spcPts val="0"/>
                        </a:spcAft>
                        <a:buClr>
                          <a:srgbClr val="000000"/>
                        </a:buClr>
                        <a:buSzPts val="1500"/>
                        <a:buFont typeface="Arial"/>
                        <a:buNone/>
                      </a:pPr>
                      <a:r>
                        <a:rPr b="1" lang="en-SG" sz="1500" u="sng" cap="none" strike="noStrike">
                          <a:solidFill>
                            <a:srgbClr val="FF0000"/>
                          </a:solidFill>
                          <a:highlight>
                            <a:srgbClr val="FFFFFF"/>
                          </a:highlight>
                          <a:latin typeface="Roboto"/>
                          <a:ea typeface="Roboto"/>
                          <a:cs typeface="Roboto"/>
                          <a:sym typeface="Roboto"/>
                        </a:rPr>
                        <a:t>Weaknesse</a:t>
                      </a:r>
                      <a:r>
                        <a:rPr b="1" lang="en-SG" sz="1500" u="none" cap="none" strike="noStrike">
                          <a:solidFill>
                            <a:srgbClr val="FF0000"/>
                          </a:solidFill>
                          <a:highlight>
                            <a:srgbClr val="FFFFFF"/>
                          </a:highlight>
                          <a:latin typeface="Roboto"/>
                          <a:ea typeface="Roboto"/>
                          <a:cs typeface="Roboto"/>
                          <a:sym typeface="Roboto"/>
                        </a:rPr>
                        <a:t>s </a:t>
                      </a:r>
                      <a:r>
                        <a:rPr b="1" lang="en-SG" sz="1500" u="none" cap="none" strike="noStrike">
                          <a:solidFill>
                            <a:srgbClr val="0D0D0D"/>
                          </a:solidFill>
                          <a:highlight>
                            <a:srgbClr val="FFFFFF"/>
                          </a:highlight>
                          <a:latin typeface="Roboto"/>
                          <a:ea typeface="Roboto"/>
                          <a:cs typeface="Roboto"/>
                          <a:sym typeface="Roboto"/>
                        </a:rPr>
                        <a:t>- </a:t>
                      </a:r>
                      <a:r>
                        <a:rPr i="1" lang="en-SG" sz="1500" u="none" cap="none" strike="noStrike">
                          <a:solidFill>
                            <a:srgbClr val="0D0D0D"/>
                          </a:solidFill>
                          <a:highlight>
                            <a:srgbClr val="FFFFFF"/>
                          </a:highlight>
                          <a:latin typeface="Roboto"/>
                          <a:ea typeface="Roboto"/>
                          <a:cs typeface="Roboto"/>
                          <a:sym typeface="Roboto"/>
                        </a:rPr>
                        <a:t>Why you are losing customers to others businesses</a:t>
                      </a:r>
                      <a:endParaRPr i="1" sz="1500" u="none" cap="none" strike="noStrike">
                        <a:solidFill>
                          <a:srgbClr val="0D0D0D"/>
                        </a:solidFill>
                        <a:highlight>
                          <a:srgbClr val="FFFFFF"/>
                        </a:highlight>
                        <a:latin typeface="Roboto"/>
                        <a:ea typeface="Roboto"/>
                        <a:cs typeface="Roboto"/>
                        <a:sym typeface="Roboto"/>
                      </a:endParaRPr>
                    </a:p>
                    <a:p>
                      <a:pPr indent="0" lvl="0" marL="0" marR="0" rtl="0" algn="l">
                        <a:lnSpc>
                          <a:spcPct val="160000"/>
                        </a:lnSpc>
                        <a:spcBef>
                          <a:spcPts val="0"/>
                        </a:spcBef>
                        <a:spcAft>
                          <a:spcPts val="0"/>
                        </a:spcAft>
                        <a:buClr>
                          <a:srgbClr val="000000"/>
                        </a:buClr>
                        <a:buSzPts val="1500"/>
                        <a:buFont typeface="Arial"/>
                        <a:buNone/>
                      </a:pPr>
                      <a:r>
                        <a:rPr b="1" lang="en-SG" sz="1600">
                          <a:highlight>
                            <a:srgbClr val="FFFFFF"/>
                          </a:highlight>
                        </a:rPr>
                        <a:t>Limited Marketing Channels</a:t>
                      </a:r>
                      <a:r>
                        <a:rPr lang="en-SG" sz="1600">
                          <a:highlight>
                            <a:srgbClr val="FFFFFF"/>
                          </a:highlight>
                        </a:rPr>
                        <a:t>: Relies on word of mouth, Food Panda, and Foodline, limiting reach and visibility</a:t>
                      </a:r>
                      <a:endParaRPr/>
                    </a:p>
                    <a:p>
                      <a:pPr indent="0" lvl="0" marL="0" marR="0" rtl="0" algn="l">
                        <a:lnSpc>
                          <a:spcPct val="160000"/>
                        </a:lnSpc>
                        <a:spcBef>
                          <a:spcPts val="0"/>
                        </a:spcBef>
                        <a:spcAft>
                          <a:spcPts val="0"/>
                        </a:spcAft>
                        <a:buClr>
                          <a:srgbClr val="000000"/>
                        </a:buClr>
                        <a:buSzPts val="1500"/>
                        <a:buFont typeface="Arial"/>
                        <a:buNone/>
                      </a:pPr>
                      <a:r>
                        <a:rPr b="1" lang="en-SG" sz="1600">
                          <a:highlight>
                            <a:srgbClr val="FFFFFF"/>
                          </a:highlight>
                        </a:rPr>
                        <a:t>POST-COVID Recovery</a:t>
                      </a:r>
                      <a:r>
                        <a:rPr lang="en-SG" sz="1600">
                          <a:highlight>
                            <a:srgbClr val="FFFFFF"/>
                          </a:highlight>
                        </a:rPr>
                        <a:t>: Experienced a drop in orders due to COVID-19, needing strategies to regain sales and customer trust for lunch  crowd due to WFM  implementation.                           </a:t>
                      </a:r>
                      <a:endParaRPr i="1" sz="1500" u="none" cap="none" strike="noStrike">
                        <a:solidFill>
                          <a:srgbClr val="0D0D0D"/>
                        </a:solidFill>
                        <a:highlight>
                          <a:srgbClr val="FFFFFF"/>
                        </a:highlight>
                        <a:latin typeface="Roboto"/>
                        <a:ea typeface="Roboto"/>
                        <a:cs typeface="Roboto"/>
                        <a:sym typeface="Roboto"/>
                      </a:endParaRPr>
                    </a:p>
                  </a:txBody>
                  <a:tcPr marT="91425" marB="91425" marR="91425" marL="91425"/>
                </a:tc>
              </a:tr>
              <a:tr h="381000">
                <a:tc>
                  <a:txBody>
                    <a:bodyPr/>
                    <a:lstStyle/>
                    <a:p>
                      <a:pPr indent="0" lvl="0" marL="0" marR="0" rtl="0" algn="l">
                        <a:lnSpc>
                          <a:spcPct val="160000"/>
                        </a:lnSpc>
                        <a:spcBef>
                          <a:spcPts val="0"/>
                        </a:spcBef>
                        <a:spcAft>
                          <a:spcPts val="0"/>
                        </a:spcAft>
                        <a:buClr>
                          <a:srgbClr val="000000"/>
                        </a:buClr>
                        <a:buSzPts val="1500"/>
                        <a:buFont typeface="Arial"/>
                        <a:buNone/>
                      </a:pPr>
                      <a:r>
                        <a:rPr b="1" lang="en-SG" sz="1500" u="sng" cap="none" strike="noStrike">
                          <a:solidFill>
                            <a:srgbClr val="FF0000"/>
                          </a:solidFill>
                          <a:highlight>
                            <a:srgbClr val="FFFFFF"/>
                          </a:highlight>
                          <a:latin typeface="Roboto"/>
                          <a:ea typeface="Roboto"/>
                          <a:cs typeface="Roboto"/>
                          <a:sym typeface="Roboto"/>
                        </a:rPr>
                        <a:t>Opportunitie</a:t>
                      </a:r>
                      <a:r>
                        <a:rPr b="1" lang="en-SG" sz="1500" u="none" cap="none" strike="noStrike">
                          <a:solidFill>
                            <a:srgbClr val="FF0000"/>
                          </a:solidFill>
                          <a:highlight>
                            <a:srgbClr val="FFFFFF"/>
                          </a:highlight>
                          <a:latin typeface="Roboto"/>
                          <a:ea typeface="Roboto"/>
                          <a:cs typeface="Roboto"/>
                          <a:sym typeface="Roboto"/>
                        </a:rPr>
                        <a:t>s</a:t>
                      </a:r>
                      <a:r>
                        <a:rPr b="1" lang="en-SG" sz="1500" u="none" cap="none" strike="noStrike">
                          <a:solidFill>
                            <a:srgbClr val="0D0D0D"/>
                          </a:solidFill>
                          <a:highlight>
                            <a:srgbClr val="FFFFFF"/>
                          </a:highlight>
                          <a:latin typeface="Roboto"/>
                          <a:ea typeface="Roboto"/>
                          <a:cs typeface="Roboto"/>
                          <a:sym typeface="Roboto"/>
                        </a:rPr>
                        <a:t> - </a:t>
                      </a:r>
                      <a:r>
                        <a:rPr i="1" lang="en-SG" sz="1500" u="none" cap="none" strike="noStrike">
                          <a:solidFill>
                            <a:srgbClr val="0D0D0D"/>
                          </a:solidFill>
                          <a:highlight>
                            <a:srgbClr val="FFFFFF"/>
                          </a:highlight>
                          <a:latin typeface="Roboto"/>
                          <a:ea typeface="Roboto"/>
                          <a:cs typeface="Roboto"/>
                          <a:sym typeface="Roboto"/>
                        </a:rPr>
                        <a:t>Areas of the business that can be easily done better to improve business</a:t>
                      </a:r>
                      <a:r>
                        <a:rPr lang="en-SG" sz="1500" u="none" cap="none" strike="noStrike">
                          <a:solidFill>
                            <a:srgbClr val="0D0D0D"/>
                          </a:solidFill>
                          <a:highlight>
                            <a:srgbClr val="FFFFFF"/>
                          </a:highlight>
                          <a:latin typeface="Roboto"/>
                          <a:ea typeface="Roboto"/>
                          <a:cs typeface="Roboto"/>
                          <a:sym typeface="Roboto"/>
                        </a:rPr>
                        <a:t>.</a:t>
                      </a:r>
                      <a:endParaRPr sz="1500" u="none" cap="none" strike="noStrike">
                        <a:solidFill>
                          <a:srgbClr val="0D0D0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lang="en-SG" sz="1600">
                          <a:highlight>
                            <a:srgbClr val="FFFFFF"/>
                          </a:highlight>
                        </a:rPr>
                        <a:t>Digital Marketing Expansion</a:t>
                      </a:r>
                      <a:r>
                        <a:rPr lang="en-SG" sz="1600">
                          <a:highlight>
                            <a:srgbClr val="FFFFFF"/>
                          </a:highlight>
                        </a:rPr>
                        <a:t>: Use social media, SEO, and online ads to increase brand awareness and attract more customers.</a:t>
                      </a:r>
                      <a:endParaRPr/>
                    </a:p>
                    <a:p>
                      <a:pPr indent="0" lvl="0" marL="0" marR="0" rtl="0" algn="l">
                        <a:lnSpc>
                          <a:spcPct val="100000"/>
                        </a:lnSpc>
                        <a:spcBef>
                          <a:spcPts val="0"/>
                        </a:spcBef>
                        <a:spcAft>
                          <a:spcPts val="0"/>
                        </a:spcAft>
                        <a:buClr>
                          <a:srgbClr val="000000"/>
                        </a:buClr>
                        <a:buSzPts val="1500"/>
                        <a:buFont typeface="Arial"/>
                        <a:buNone/>
                      </a:pPr>
                      <a:r>
                        <a:rPr b="1" lang="en-SG" sz="1600">
                          <a:highlight>
                            <a:srgbClr val="FFFFFF"/>
                          </a:highlight>
                        </a:rPr>
                        <a:t>Special Offers and Promotions</a:t>
                      </a:r>
                      <a:r>
                        <a:rPr lang="en-SG" sz="1600">
                          <a:highlight>
                            <a:srgbClr val="FFFFFF"/>
                          </a:highlight>
                        </a:rPr>
                        <a:t>: Introduce discounts and loyalty programs to entice new customers and retain existing ones.</a:t>
                      </a:r>
                      <a:endParaRPr sz="1500" u="none" cap="none" strike="noStrike">
                        <a:solidFill>
                          <a:srgbClr val="0D0D0D"/>
                        </a:solidFill>
                        <a:highlight>
                          <a:srgbClr val="FFFFFF"/>
                        </a:highlight>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SG" sz="1500" u="sng" cap="none" strike="noStrike">
                          <a:solidFill>
                            <a:srgbClr val="FF0000"/>
                          </a:solidFill>
                          <a:highlight>
                            <a:srgbClr val="FFFFFF"/>
                          </a:highlight>
                          <a:latin typeface="Roboto"/>
                          <a:ea typeface="Roboto"/>
                          <a:cs typeface="Roboto"/>
                          <a:sym typeface="Roboto"/>
                        </a:rPr>
                        <a:t>Threats -</a:t>
                      </a:r>
                      <a:r>
                        <a:rPr b="1" lang="en-SG" sz="1500" u="none" cap="none" strike="noStrike">
                          <a:solidFill>
                            <a:srgbClr val="0D0D0D"/>
                          </a:solidFill>
                          <a:highlight>
                            <a:srgbClr val="FFFFFF"/>
                          </a:highlight>
                          <a:latin typeface="Roboto"/>
                          <a:ea typeface="Roboto"/>
                          <a:cs typeface="Roboto"/>
                          <a:sym typeface="Roboto"/>
                        </a:rPr>
                        <a:t> </a:t>
                      </a:r>
                      <a:r>
                        <a:rPr i="1" lang="en-SG" sz="1500" u="none" cap="none" strike="noStrike">
                          <a:solidFill>
                            <a:srgbClr val="0D0D0D"/>
                          </a:solidFill>
                          <a:highlight>
                            <a:srgbClr val="FFFFFF"/>
                          </a:highlight>
                          <a:latin typeface="Roboto"/>
                          <a:ea typeface="Roboto"/>
                          <a:cs typeface="Roboto"/>
                          <a:sym typeface="Roboto"/>
                        </a:rPr>
                        <a:t>External challenges that could hinder achieving objectives</a:t>
                      </a:r>
                      <a:r>
                        <a:rPr lang="en-SG" sz="1500" u="none" cap="none" strike="noStrike">
                          <a:solidFill>
                            <a:srgbClr val="0D0D0D"/>
                          </a:solidFill>
                          <a:highlight>
                            <a:srgbClr val="FFFFFF"/>
                          </a:highlight>
                          <a:latin typeface="Roboto"/>
                          <a:ea typeface="Roboto"/>
                          <a:cs typeface="Roboto"/>
                          <a:sym typeface="Roboto"/>
                        </a:rPr>
                        <a:t>.</a:t>
                      </a:r>
                      <a:endParaRPr sz="1500" u="none" cap="none" strike="noStrike">
                        <a:solidFill>
                          <a:srgbClr val="0D0D0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600"/>
                        <a:buFont typeface="Arial"/>
                        <a:buNone/>
                      </a:pPr>
                      <a:r>
                        <a:rPr b="1" lang="en-SG" sz="1600">
                          <a:highlight>
                            <a:srgbClr val="FFFFFF"/>
                          </a:highlight>
                        </a:rPr>
                        <a:t>Competition</a:t>
                      </a:r>
                      <a:r>
                        <a:rPr lang="en-SG" sz="1600">
                          <a:highlight>
                            <a:srgbClr val="FFFFFF"/>
                          </a:highlight>
                        </a:rPr>
                        <a:t>: Competes with other Thai and halal eateries, giving customers multiple options.</a:t>
                      </a:r>
                      <a:endParaRPr/>
                    </a:p>
                    <a:p>
                      <a:pPr indent="0" lvl="0" marL="457200" marR="0" rtl="0" algn="l">
                        <a:lnSpc>
                          <a:spcPct val="100000"/>
                        </a:lnSpc>
                        <a:spcBef>
                          <a:spcPts val="0"/>
                        </a:spcBef>
                        <a:spcAft>
                          <a:spcPts val="0"/>
                        </a:spcAft>
                        <a:buClr>
                          <a:srgbClr val="000000"/>
                        </a:buClr>
                        <a:buSzPts val="1600"/>
                        <a:buFont typeface="Arial"/>
                        <a:buNone/>
                      </a:pPr>
                      <a:r>
                        <a:rPr b="1" lang="en-SG" sz="1600">
                          <a:highlight>
                            <a:srgbClr val="FFFFFF"/>
                          </a:highlight>
                        </a:rPr>
                        <a:t>Economic Uncertainty</a:t>
                      </a:r>
                      <a:r>
                        <a:rPr lang="en-SG" sz="1600">
                          <a:highlight>
                            <a:srgbClr val="FFFFFF"/>
                          </a:highlight>
                        </a:rPr>
                        <a:t>: Global Economic fluctuations and potential crises can impact customers spending and business stability.</a:t>
                      </a:r>
                      <a:endParaRPr i="1" sz="1600" u="none" cap="none" strike="noStrike"/>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grpSp>
        <p:nvGrpSpPr>
          <p:cNvPr id="348" name="Google Shape;348;g2740ba676fe_0_103"/>
          <p:cNvGrpSpPr/>
          <p:nvPr/>
        </p:nvGrpSpPr>
        <p:grpSpPr>
          <a:xfrm>
            <a:off x="727221" y="171998"/>
            <a:ext cx="9333301" cy="762797"/>
            <a:chOff x="727221" y="171998"/>
            <a:chExt cx="9333301" cy="762797"/>
          </a:xfrm>
        </p:grpSpPr>
        <p:cxnSp>
          <p:nvCxnSpPr>
            <p:cNvPr id="349" name="Google Shape;349;g2740ba676fe_0_10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50" name="Google Shape;350;g2740ba676fe_0_10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51" name="Google Shape;351;g2740ba676fe_0_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352" name="Google Shape;352;g2740ba676fe_0_103"/>
          <p:cNvSpPr/>
          <p:nvPr/>
        </p:nvSpPr>
        <p:spPr>
          <a:xfrm>
            <a:off x="727220" y="261009"/>
            <a:ext cx="583525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rgbClr val="FF0000"/>
                </a:solidFill>
                <a:latin typeface="Calibri"/>
                <a:ea typeface="Calibri"/>
                <a:cs typeface="Calibri"/>
                <a:sym typeface="Calibri"/>
              </a:rPr>
              <a:t>Competitive Analysis - Website</a:t>
            </a:r>
            <a:endParaRPr/>
          </a:p>
        </p:txBody>
      </p:sp>
      <p:pic>
        <p:nvPicPr>
          <p:cNvPr id="353" name="Google Shape;353;g2740ba676fe_0_103"/>
          <p:cNvPicPr preferRelativeResize="0"/>
          <p:nvPr/>
        </p:nvPicPr>
        <p:blipFill rotWithShape="1">
          <a:blip r:embed="rId3">
            <a:alphaModFix/>
          </a:blip>
          <a:srcRect b="0" l="0" r="0" t="0"/>
          <a:stretch/>
        </p:blipFill>
        <p:spPr>
          <a:xfrm>
            <a:off x="727220" y="1221669"/>
            <a:ext cx="10798892" cy="50456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pic>
        <p:nvPicPr>
          <p:cNvPr id="359" name="Google Shape;359;p5"/>
          <p:cNvPicPr preferRelativeResize="0"/>
          <p:nvPr/>
        </p:nvPicPr>
        <p:blipFill rotWithShape="1">
          <a:blip r:embed="rId3">
            <a:alphaModFix/>
          </a:blip>
          <a:srcRect b="0" l="0" r="0" t="0"/>
          <a:stretch/>
        </p:blipFill>
        <p:spPr>
          <a:xfrm>
            <a:off x="0" y="857121"/>
            <a:ext cx="6051590" cy="3230587"/>
          </a:xfrm>
          <a:prstGeom prst="rect">
            <a:avLst/>
          </a:prstGeom>
          <a:noFill/>
          <a:ln>
            <a:noFill/>
          </a:ln>
        </p:spPr>
      </p:pic>
      <p:pic>
        <p:nvPicPr>
          <p:cNvPr id="360" name="Google Shape;360;p5"/>
          <p:cNvPicPr preferRelativeResize="0"/>
          <p:nvPr/>
        </p:nvPicPr>
        <p:blipFill rotWithShape="1">
          <a:blip r:embed="rId4">
            <a:alphaModFix/>
          </a:blip>
          <a:srcRect b="0" l="0" r="0" t="0"/>
          <a:stretch/>
        </p:blipFill>
        <p:spPr>
          <a:xfrm>
            <a:off x="2707613" y="4125172"/>
            <a:ext cx="7352908" cy="2731261"/>
          </a:xfrm>
          <a:prstGeom prst="rect">
            <a:avLst/>
          </a:prstGeom>
          <a:noFill/>
          <a:ln>
            <a:noFill/>
          </a:ln>
        </p:spPr>
      </p:pic>
      <p:grpSp>
        <p:nvGrpSpPr>
          <p:cNvPr id="361" name="Google Shape;361;p5"/>
          <p:cNvGrpSpPr/>
          <p:nvPr/>
        </p:nvGrpSpPr>
        <p:grpSpPr>
          <a:xfrm>
            <a:off x="727221" y="171998"/>
            <a:ext cx="9333301" cy="762797"/>
            <a:chOff x="727221" y="171998"/>
            <a:chExt cx="9333301" cy="762797"/>
          </a:xfrm>
        </p:grpSpPr>
        <p:cxnSp>
          <p:nvCxnSpPr>
            <p:cNvPr id="362" name="Google Shape;362;p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63" name="Google Shape;363;p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64" name="Google Shape;364;p5"/>
          <p:cNvSpPr/>
          <p:nvPr/>
        </p:nvSpPr>
        <p:spPr>
          <a:xfrm>
            <a:off x="727220" y="261009"/>
            <a:ext cx="583525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rgbClr val="FF0000"/>
                </a:solidFill>
                <a:latin typeface="Calibri"/>
                <a:ea typeface="Calibri"/>
                <a:cs typeface="Calibri"/>
                <a:sym typeface="Calibri"/>
              </a:rPr>
              <a:t>Competitive Analysis - Website</a:t>
            </a:r>
            <a:endParaRPr/>
          </a:p>
        </p:txBody>
      </p:sp>
      <p:pic>
        <p:nvPicPr>
          <p:cNvPr id="365" name="Google Shape;365;p5"/>
          <p:cNvPicPr preferRelativeResize="0"/>
          <p:nvPr/>
        </p:nvPicPr>
        <p:blipFill rotWithShape="1">
          <a:blip r:embed="rId5">
            <a:alphaModFix/>
          </a:blip>
          <a:srcRect b="0" l="0" r="0" t="0"/>
          <a:stretch/>
        </p:blipFill>
        <p:spPr>
          <a:xfrm>
            <a:off x="6051591" y="1012470"/>
            <a:ext cx="5972769" cy="3188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5A11">
            <a:alpha val="46666"/>
          </a:srgbClr>
        </a:solidFill>
      </p:bgPr>
    </p:bg>
    <p:spTree>
      <p:nvGrpSpPr>
        <p:cNvPr id="106" name="Shape 106"/>
        <p:cNvGrpSpPr/>
        <p:nvPr/>
      </p:nvGrpSpPr>
      <p:grpSpPr>
        <a:xfrm>
          <a:off x="0" y="0"/>
          <a:ext cx="0" cy="0"/>
          <a:chOff x="0" y="0"/>
          <a:chExt cx="0" cy="0"/>
        </a:xfrm>
      </p:grpSpPr>
      <p:sp>
        <p:nvSpPr>
          <p:cNvPr id="107" name="Google Shape;107;g273f00a8ea7_0_0"/>
          <p:cNvSpPr/>
          <p:nvPr/>
        </p:nvSpPr>
        <p:spPr>
          <a:xfrm>
            <a:off x="0" y="0"/>
            <a:ext cx="12192000" cy="6858000"/>
          </a:xfrm>
          <a:prstGeom prst="rect">
            <a:avLst/>
          </a:prstGeom>
          <a:solidFill>
            <a:srgbClr val="C55A11">
              <a:alpha val="4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g273f00a8ea7_0_0"/>
          <p:cNvSpPr/>
          <p:nvPr/>
        </p:nvSpPr>
        <p:spPr>
          <a:xfrm>
            <a:off x="0" y="4080681"/>
            <a:ext cx="12192000" cy="2777318"/>
          </a:xfrm>
          <a:prstGeom prst="rect">
            <a:avLst/>
          </a:pr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g273f00a8ea7_0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600"/>
              </a:spcAft>
              <a:buNone/>
            </a:pPr>
            <a:fld id="{00000000-1234-1234-1234-123412341234}" type="slidenum">
              <a:rPr lang="en-SG" sz="1000">
                <a:solidFill>
                  <a:srgbClr val="7F7F7F"/>
                </a:solidFill>
                <a:latin typeface="Calibri"/>
                <a:ea typeface="Calibri"/>
                <a:cs typeface="Calibri"/>
                <a:sym typeface="Calibri"/>
              </a:rPr>
              <a:t>‹#›</a:t>
            </a:fld>
            <a:endParaRPr sz="1000">
              <a:solidFill>
                <a:srgbClr val="7F7F7F"/>
              </a:solidFill>
              <a:latin typeface="Calibri"/>
              <a:ea typeface="Calibri"/>
              <a:cs typeface="Calibri"/>
              <a:sym typeface="Calibri"/>
            </a:endParaRPr>
          </a:p>
        </p:txBody>
      </p:sp>
      <p:pic>
        <p:nvPicPr>
          <p:cNvPr id="110" name="Google Shape;110;g273f00a8ea7_0_0"/>
          <p:cNvPicPr preferRelativeResize="0"/>
          <p:nvPr/>
        </p:nvPicPr>
        <p:blipFill rotWithShape="1">
          <a:blip r:embed="rId3">
            <a:alphaModFix/>
          </a:blip>
          <a:srcRect b="0" l="8298" r="0" t="0"/>
          <a:stretch/>
        </p:blipFill>
        <p:spPr>
          <a:xfrm>
            <a:off x="5862000" y="529550"/>
            <a:ext cx="5551625" cy="6858001"/>
          </a:xfrm>
          <a:prstGeom prst="rect">
            <a:avLst/>
          </a:prstGeom>
          <a:noFill/>
          <a:ln>
            <a:noFill/>
          </a:ln>
        </p:spPr>
      </p:pic>
      <p:sp>
        <p:nvSpPr>
          <p:cNvPr id="111" name="Google Shape;111;g273f00a8ea7_0_0"/>
          <p:cNvSpPr txBox="1"/>
          <p:nvPr/>
        </p:nvSpPr>
        <p:spPr>
          <a:xfrm>
            <a:off x="42147" y="143516"/>
            <a:ext cx="6093228"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SG" sz="6000" u="none" cap="none" strike="noStrike">
                <a:solidFill>
                  <a:schemeClr val="lt1"/>
                </a:solidFill>
                <a:latin typeface="Aharoni"/>
                <a:ea typeface="Aharoni"/>
                <a:cs typeface="Aharoni"/>
                <a:sym typeface="Aharoni"/>
              </a:rPr>
              <a:t>Company Background for</a:t>
            </a:r>
            <a:endParaRPr/>
          </a:p>
          <a:p>
            <a:pPr indent="0" lvl="0" marL="0" marR="0" rtl="0" algn="l">
              <a:spcBef>
                <a:spcPts val="0"/>
              </a:spcBef>
              <a:spcAft>
                <a:spcPts val="0"/>
              </a:spcAft>
              <a:buNone/>
            </a:pPr>
            <a:r>
              <a:rPr b="1" i="0" lang="en-SG" sz="6000" u="none" cap="none" strike="noStrike">
                <a:solidFill>
                  <a:schemeClr val="lt1"/>
                </a:solidFill>
                <a:latin typeface="Aharoni"/>
                <a:ea typeface="Aharoni"/>
                <a:cs typeface="Aharoni"/>
                <a:sym typeface="Aharoni"/>
              </a:rPr>
              <a:t> Thai To Go</a:t>
            </a:r>
            <a:endParaRPr sz="2800">
              <a:solidFill>
                <a:schemeClr val="lt1"/>
              </a:solidFill>
              <a:latin typeface="Calibri"/>
              <a:ea typeface="Calibri"/>
              <a:cs typeface="Calibri"/>
              <a:sym typeface="Calibri"/>
            </a:endParaRPr>
          </a:p>
        </p:txBody>
      </p:sp>
      <p:sp>
        <p:nvSpPr>
          <p:cNvPr id="112" name="Google Shape;112;g273f00a8ea7_0_0"/>
          <p:cNvSpPr txBox="1"/>
          <p:nvPr/>
        </p:nvSpPr>
        <p:spPr>
          <a:xfrm>
            <a:off x="83419" y="2844224"/>
            <a:ext cx="620960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3200">
                <a:solidFill>
                  <a:schemeClr val="lt1"/>
                </a:solidFill>
                <a:latin typeface="Calibri"/>
                <a:ea typeface="Calibri"/>
                <a:cs typeface="Calibri"/>
                <a:sym typeface="Calibri"/>
              </a:rPr>
              <a:t>http://www.thaitogo.sg</a:t>
            </a:r>
            <a:endParaRPr/>
          </a:p>
        </p:txBody>
      </p:sp>
      <p:grpSp>
        <p:nvGrpSpPr>
          <p:cNvPr id="113" name="Google Shape;113;g273f00a8ea7_0_0"/>
          <p:cNvGrpSpPr/>
          <p:nvPr/>
        </p:nvGrpSpPr>
        <p:grpSpPr>
          <a:xfrm>
            <a:off x="413074" y="4080680"/>
            <a:ext cx="4946325" cy="1456520"/>
            <a:chOff x="4189525" y="306952"/>
            <a:chExt cx="3753894" cy="864076"/>
          </a:xfrm>
        </p:grpSpPr>
        <p:pic>
          <p:nvPicPr>
            <p:cNvPr id="114" name="Google Shape;114;g273f00a8ea7_0_0"/>
            <p:cNvPicPr preferRelativeResize="0"/>
            <p:nvPr/>
          </p:nvPicPr>
          <p:blipFill rotWithShape="1">
            <a:blip r:embed="rId4">
              <a:alphaModFix/>
            </a:blip>
            <a:srcRect b="0" l="0" r="0" t="0"/>
            <a:stretch/>
          </p:blipFill>
          <p:spPr>
            <a:xfrm>
              <a:off x="4189525" y="306952"/>
              <a:ext cx="2880225" cy="864075"/>
            </a:xfrm>
            <a:prstGeom prst="rect">
              <a:avLst/>
            </a:prstGeom>
            <a:noFill/>
            <a:ln>
              <a:noFill/>
            </a:ln>
          </p:spPr>
        </p:pic>
        <p:pic>
          <p:nvPicPr>
            <p:cNvPr id="115" name="Google Shape;115;g273f00a8ea7_0_0"/>
            <p:cNvPicPr preferRelativeResize="0"/>
            <p:nvPr/>
          </p:nvPicPr>
          <p:blipFill rotWithShape="1">
            <a:blip r:embed="rId5">
              <a:alphaModFix/>
            </a:blip>
            <a:srcRect b="0" l="0" r="0" t="0"/>
            <a:stretch/>
          </p:blipFill>
          <p:spPr>
            <a:xfrm>
              <a:off x="7069750" y="306953"/>
              <a:ext cx="873669" cy="864075"/>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pSp>
        <p:nvGrpSpPr>
          <p:cNvPr id="371" name="Google Shape;371;p6"/>
          <p:cNvGrpSpPr/>
          <p:nvPr/>
        </p:nvGrpSpPr>
        <p:grpSpPr>
          <a:xfrm>
            <a:off x="727221" y="171998"/>
            <a:ext cx="9333301" cy="762797"/>
            <a:chOff x="727221" y="171998"/>
            <a:chExt cx="9333301" cy="762797"/>
          </a:xfrm>
        </p:grpSpPr>
        <p:cxnSp>
          <p:nvCxnSpPr>
            <p:cNvPr id="372" name="Google Shape;372;p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73" name="Google Shape;373;p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74" name="Google Shape;374;p6"/>
          <p:cNvSpPr/>
          <p:nvPr/>
        </p:nvSpPr>
        <p:spPr>
          <a:xfrm>
            <a:off x="727220" y="261009"/>
            <a:ext cx="583525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rgbClr val="FF0000"/>
                </a:solidFill>
                <a:latin typeface="Calibri"/>
                <a:ea typeface="Calibri"/>
                <a:cs typeface="Calibri"/>
                <a:sym typeface="Calibri"/>
              </a:rPr>
              <a:t>Competitive Analysis - Website</a:t>
            </a:r>
            <a:endParaRPr/>
          </a:p>
        </p:txBody>
      </p:sp>
      <p:graphicFrame>
        <p:nvGraphicFramePr>
          <p:cNvPr id="375" name="Google Shape;375;p6"/>
          <p:cNvGraphicFramePr/>
          <p:nvPr/>
        </p:nvGraphicFramePr>
        <p:xfrm>
          <a:off x="511375" y="1765948"/>
          <a:ext cx="10598585" cy="2233656"/>
        </p:xfrm>
        <a:graphic>
          <a:graphicData uri="http://schemas.openxmlformats.org/presentationml/2006/ole">
            <mc:AlternateContent>
              <mc:Choice Requires="v">
                <p:oleObj r:id="rId4" imgH="2233656" imgW="10598585" progId="Excel.Sheet.12" spid="_x0000_s1">
                  <p:embed/>
                </p:oleObj>
              </mc:Choice>
              <mc:Fallback>
                <p:oleObj r:id="rId5" imgH="2233656" imgW="10598585" progId="Excel.Sheet.12">
                  <p:embed/>
                  <p:pic>
                    <p:nvPicPr>
                      <p:cNvPr id="375" name="Google Shape;375;p6"/>
                      <p:cNvPicPr preferRelativeResize="0"/>
                      <p:nvPr/>
                    </p:nvPicPr>
                    <p:blipFill rotWithShape="1">
                      <a:blip r:embed="rId6">
                        <a:alphaModFix/>
                      </a:blip>
                      <a:srcRect b="0" l="0" r="0" t="0"/>
                      <a:stretch/>
                    </p:blipFill>
                    <p:spPr>
                      <a:xfrm>
                        <a:off x="511375" y="1765948"/>
                        <a:ext cx="10598585" cy="2233656"/>
                      </a:xfrm>
                      <a:prstGeom prst="rect">
                        <a:avLst/>
                      </a:prstGeom>
                      <a:noFill/>
                      <a:ln cap="flat" cmpd="sng" w="57150">
                        <a:solidFill>
                          <a:schemeClr val="dk1"/>
                        </a:solidFill>
                        <a:prstDash val="solid"/>
                        <a:round/>
                        <a:headEnd len="sm" w="sm" type="none"/>
                        <a:tailEnd len="sm" w="sm" type="none"/>
                      </a:ln>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740ba676fe_0_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pic>
        <p:nvPicPr>
          <p:cNvPr id="381" name="Google Shape;381;g2740ba676fe_0_115"/>
          <p:cNvPicPr preferRelativeResize="0"/>
          <p:nvPr/>
        </p:nvPicPr>
        <p:blipFill rotWithShape="1">
          <a:blip r:embed="rId3">
            <a:alphaModFix/>
          </a:blip>
          <a:srcRect b="0" l="0" r="0" t="0"/>
          <a:stretch/>
        </p:blipFill>
        <p:spPr>
          <a:xfrm>
            <a:off x="427653" y="989608"/>
            <a:ext cx="6149172" cy="3046219"/>
          </a:xfrm>
          <a:prstGeom prst="rect">
            <a:avLst/>
          </a:prstGeom>
          <a:noFill/>
          <a:ln cap="flat" cmpd="sng" w="38100">
            <a:solidFill>
              <a:schemeClr val="dk1"/>
            </a:solidFill>
            <a:prstDash val="solid"/>
            <a:round/>
            <a:headEnd len="sm" w="sm" type="none"/>
            <a:tailEnd len="sm" w="sm" type="none"/>
          </a:ln>
        </p:spPr>
      </p:pic>
      <p:grpSp>
        <p:nvGrpSpPr>
          <p:cNvPr id="382" name="Google Shape;382;g2740ba676fe_0_115"/>
          <p:cNvGrpSpPr/>
          <p:nvPr/>
        </p:nvGrpSpPr>
        <p:grpSpPr>
          <a:xfrm>
            <a:off x="727220" y="171998"/>
            <a:ext cx="10231500" cy="762797"/>
            <a:chOff x="727220" y="171998"/>
            <a:chExt cx="10231500" cy="762797"/>
          </a:xfrm>
        </p:grpSpPr>
        <p:sp>
          <p:nvSpPr>
            <p:cNvPr id="383" name="Google Shape;383;g2740ba676fe_0_115"/>
            <p:cNvSpPr txBox="1"/>
            <p:nvPr/>
          </p:nvSpPr>
          <p:spPr>
            <a:xfrm>
              <a:off x="727220" y="252960"/>
              <a:ext cx="10231500"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highlight>
                  <a:srgbClr val="FFFF00"/>
                </a:highlight>
                <a:latin typeface="Arial"/>
                <a:ea typeface="Arial"/>
                <a:cs typeface="Arial"/>
                <a:sym typeface="Arial"/>
              </a:endParaRPr>
            </a:p>
          </p:txBody>
        </p:sp>
        <p:cxnSp>
          <p:nvCxnSpPr>
            <p:cNvPr id="384" name="Google Shape;384;g2740ba676fe_0_11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85" name="Google Shape;385;g2740ba676fe_0_11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86" name="Google Shape;386;g2740ba676fe_0_115"/>
          <p:cNvSpPr/>
          <p:nvPr/>
        </p:nvSpPr>
        <p:spPr>
          <a:xfrm>
            <a:off x="727220" y="268308"/>
            <a:ext cx="615264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rgbClr val="FF0000"/>
                </a:solidFill>
                <a:latin typeface="Calibri"/>
                <a:ea typeface="Calibri"/>
                <a:cs typeface="Calibri"/>
                <a:sym typeface="Calibri"/>
              </a:rPr>
              <a:t>Competitive Analysis - Facebook</a:t>
            </a:r>
            <a:endParaRPr/>
          </a:p>
        </p:txBody>
      </p:sp>
      <p:pic>
        <p:nvPicPr>
          <p:cNvPr id="387" name="Google Shape;387;g2740ba676fe_0_115"/>
          <p:cNvPicPr preferRelativeResize="0"/>
          <p:nvPr/>
        </p:nvPicPr>
        <p:blipFill rotWithShape="1">
          <a:blip r:embed="rId4">
            <a:alphaModFix/>
          </a:blip>
          <a:srcRect b="0" l="0" r="0" t="0"/>
          <a:stretch/>
        </p:blipFill>
        <p:spPr>
          <a:xfrm>
            <a:off x="6651455" y="989608"/>
            <a:ext cx="5112892" cy="3046219"/>
          </a:xfrm>
          <a:prstGeom prst="rect">
            <a:avLst/>
          </a:prstGeom>
          <a:noFill/>
          <a:ln cap="flat" cmpd="sng" w="38100">
            <a:solidFill>
              <a:schemeClr val="dk1"/>
            </a:solidFill>
            <a:prstDash val="solid"/>
            <a:round/>
            <a:headEnd len="sm" w="sm" type="none"/>
            <a:tailEnd len="sm" w="sm" type="none"/>
          </a:ln>
        </p:spPr>
      </p:pic>
      <p:pic>
        <p:nvPicPr>
          <p:cNvPr id="388" name="Google Shape;388;g2740ba676fe_0_115"/>
          <p:cNvPicPr preferRelativeResize="0"/>
          <p:nvPr/>
        </p:nvPicPr>
        <p:blipFill rotWithShape="1">
          <a:blip r:embed="rId5">
            <a:alphaModFix/>
          </a:blip>
          <a:srcRect b="0" l="0" r="0" t="0"/>
          <a:stretch/>
        </p:blipFill>
        <p:spPr>
          <a:xfrm>
            <a:off x="3151984" y="4172352"/>
            <a:ext cx="6191158" cy="2685648"/>
          </a:xfrm>
          <a:prstGeom prst="rect">
            <a:avLst/>
          </a:prstGeom>
          <a:noFill/>
          <a:ln cap="flat" cmpd="sng" w="57150">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69803"/>
          </a:schemeClr>
        </a:solidFill>
      </p:bgPr>
    </p:bg>
    <p:spTree>
      <p:nvGrpSpPr>
        <p:cNvPr id="392" name="Shape 392"/>
        <p:cNvGrpSpPr/>
        <p:nvPr/>
      </p:nvGrpSpPr>
      <p:grpSpPr>
        <a:xfrm>
          <a:off x="0" y="0"/>
          <a:ext cx="0" cy="0"/>
          <a:chOff x="0" y="0"/>
          <a:chExt cx="0" cy="0"/>
        </a:xfrm>
      </p:grpSpPr>
      <p:grpSp>
        <p:nvGrpSpPr>
          <p:cNvPr id="393" name="Google Shape;393;p7"/>
          <p:cNvGrpSpPr/>
          <p:nvPr/>
        </p:nvGrpSpPr>
        <p:grpSpPr>
          <a:xfrm>
            <a:off x="727220" y="171998"/>
            <a:ext cx="10231500" cy="762797"/>
            <a:chOff x="727220" y="171998"/>
            <a:chExt cx="10231500" cy="762797"/>
          </a:xfrm>
        </p:grpSpPr>
        <p:sp>
          <p:nvSpPr>
            <p:cNvPr id="394" name="Google Shape;394;p7"/>
            <p:cNvSpPr txBox="1"/>
            <p:nvPr/>
          </p:nvSpPr>
          <p:spPr>
            <a:xfrm>
              <a:off x="727220" y="252960"/>
              <a:ext cx="10231500"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highlight>
                  <a:srgbClr val="FFFF00"/>
                </a:highlight>
                <a:latin typeface="Arial"/>
                <a:ea typeface="Arial"/>
                <a:cs typeface="Arial"/>
                <a:sym typeface="Arial"/>
              </a:endParaRPr>
            </a:p>
          </p:txBody>
        </p:sp>
        <p:cxnSp>
          <p:nvCxnSpPr>
            <p:cNvPr id="395" name="Google Shape;395;p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396" name="Google Shape;396;p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397" name="Google Shape;39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398" name="Google Shape;398;p7"/>
          <p:cNvSpPr/>
          <p:nvPr/>
        </p:nvSpPr>
        <p:spPr>
          <a:xfrm>
            <a:off x="727220" y="268308"/>
            <a:ext cx="63652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3600">
                <a:solidFill>
                  <a:srgbClr val="FF0000"/>
                </a:solidFill>
                <a:latin typeface="Calibri"/>
                <a:ea typeface="Calibri"/>
                <a:cs typeface="Calibri"/>
                <a:sym typeface="Calibri"/>
              </a:rPr>
              <a:t>Competitive Analysis - Facebook</a:t>
            </a:r>
            <a:endParaRPr/>
          </a:p>
        </p:txBody>
      </p:sp>
      <p:graphicFrame>
        <p:nvGraphicFramePr>
          <p:cNvPr id="399" name="Google Shape;399;p7"/>
          <p:cNvGraphicFramePr/>
          <p:nvPr/>
        </p:nvGraphicFramePr>
        <p:xfrm>
          <a:off x="471488" y="1309688"/>
          <a:ext cx="10879137" cy="3195637"/>
        </p:xfrm>
        <a:graphic>
          <a:graphicData uri="http://schemas.openxmlformats.org/presentationml/2006/ole">
            <mc:AlternateContent>
              <mc:Choice Requires="v">
                <p:oleObj r:id="rId4" imgH="3195637" imgW="10879137" progId="Excel.Sheet.12" spid="_x0000_s1">
                  <p:embed/>
                </p:oleObj>
              </mc:Choice>
              <mc:Fallback>
                <p:oleObj r:id="rId5" imgH="3195637" imgW="10879137" progId="Excel.Sheet.12">
                  <p:embed/>
                  <p:pic>
                    <p:nvPicPr>
                      <p:cNvPr id="399" name="Google Shape;399;p7"/>
                      <p:cNvPicPr preferRelativeResize="0"/>
                      <p:nvPr/>
                    </p:nvPicPr>
                    <p:blipFill rotWithShape="1">
                      <a:blip r:embed="rId6">
                        <a:alphaModFix/>
                      </a:blip>
                      <a:srcRect b="0" l="0" r="0" t="0"/>
                      <a:stretch/>
                    </p:blipFill>
                    <p:spPr>
                      <a:xfrm>
                        <a:off x="471488" y="1309688"/>
                        <a:ext cx="10879137" cy="3195637"/>
                      </a:xfrm>
                      <a:prstGeom prst="rect">
                        <a:avLst/>
                      </a:prstGeom>
                      <a:solidFill>
                        <a:schemeClr val="lt1"/>
                      </a:solidFill>
                      <a:ln cap="flat" cmpd="sng" w="57150">
                        <a:solidFill>
                          <a:schemeClr val="dk1"/>
                        </a:solidFill>
                        <a:prstDash val="solid"/>
                        <a:round/>
                        <a:headEnd len="sm" w="sm" type="none"/>
                        <a:tailEnd len="sm" w="sm" type="none"/>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pSp>
        <p:nvGrpSpPr>
          <p:cNvPr id="405" name="Google Shape;405;p8"/>
          <p:cNvGrpSpPr/>
          <p:nvPr/>
        </p:nvGrpSpPr>
        <p:grpSpPr>
          <a:xfrm>
            <a:off x="727220" y="171998"/>
            <a:ext cx="10231500" cy="762797"/>
            <a:chOff x="727220" y="171998"/>
            <a:chExt cx="10231500" cy="762797"/>
          </a:xfrm>
        </p:grpSpPr>
        <p:sp>
          <p:nvSpPr>
            <p:cNvPr id="406" name="Google Shape;406;p8"/>
            <p:cNvSpPr txBox="1"/>
            <p:nvPr/>
          </p:nvSpPr>
          <p:spPr>
            <a:xfrm>
              <a:off x="727220" y="252960"/>
              <a:ext cx="10231500"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highlight>
                  <a:srgbClr val="FFFF00"/>
                </a:highlight>
                <a:latin typeface="Arial"/>
                <a:ea typeface="Arial"/>
                <a:cs typeface="Arial"/>
                <a:sym typeface="Arial"/>
              </a:endParaRPr>
            </a:p>
          </p:txBody>
        </p:sp>
        <p:cxnSp>
          <p:nvCxnSpPr>
            <p:cNvPr id="407" name="Google Shape;407;p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08" name="Google Shape;408;p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409" name="Google Shape;409;p8"/>
          <p:cNvSpPr/>
          <p:nvPr/>
        </p:nvSpPr>
        <p:spPr>
          <a:xfrm>
            <a:off x="874177" y="253710"/>
            <a:ext cx="61750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rgbClr val="FF0000"/>
                </a:solidFill>
                <a:latin typeface="Calibri"/>
                <a:ea typeface="Calibri"/>
                <a:cs typeface="Calibri"/>
                <a:sym typeface="Calibri"/>
              </a:rPr>
              <a:t>Competitive Analysis - Instagram</a:t>
            </a:r>
            <a:endParaRPr/>
          </a:p>
        </p:txBody>
      </p:sp>
      <p:pic>
        <p:nvPicPr>
          <p:cNvPr id="410" name="Google Shape;410;p8"/>
          <p:cNvPicPr preferRelativeResize="0"/>
          <p:nvPr/>
        </p:nvPicPr>
        <p:blipFill rotWithShape="1">
          <a:blip r:embed="rId3">
            <a:alphaModFix/>
          </a:blip>
          <a:srcRect b="0" l="0" r="0" t="0"/>
          <a:stretch/>
        </p:blipFill>
        <p:spPr>
          <a:xfrm>
            <a:off x="670560" y="1327929"/>
            <a:ext cx="10683240" cy="52109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9"/>
          <p:cNvGrpSpPr/>
          <p:nvPr/>
        </p:nvGrpSpPr>
        <p:grpSpPr>
          <a:xfrm>
            <a:off x="727220" y="171998"/>
            <a:ext cx="10231500" cy="762797"/>
            <a:chOff x="727220" y="171998"/>
            <a:chExt cx="10231500" cy="762797"/>
          </a:xfrm>
        </p:grpSpPr>
        <p:sp>
          <p:nvSpPr>
            <p:cNvPr id="416" name="Google Shape;416;p9"/>
            <p:cNvSpPr txBox="1"/>
            <p:nvPr/>
          </p:nvSpPr>
          <p:spPr>
            <a:xfrm>
              <a:off x="727220" y="252960"/>
              <a:ext cx="10231500"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t/>
              </a:r>
              <a:endParaRPr b="0" i="0" sz="1400" u="none" cap="none" strike="noStrike">
                <a:solidFill>
                  <a:srgbClr val="000000"/>
                </a:solidFill>
                <a:highlight>
                  <a:srgbClr val="FFFF00"/>
                </a:highlight>
                <a:latin typeface="Arial"/>
                <a:ea typeface="Arial"/>
                <a:cs typeface="Arial"/>
                <a:sym typeface="Arial"/>
              </a:endParaRPr>
            </a:p>
          </p:txBody>
        </p:sp>
        <p:cxnSp>
          <p:nvCxnSpPr>
            <p:cNvPr id="417" name="Google Shape;417;p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18" name="Google Shape;418;p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419" name="Google Shape;41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420" name="Google Shape;420;p9"/>
          <p:cNvSpPr/>
          <p:nvPr/>
        </p:nvSpPr>
        <p:spPr>
          <a:xfrm>
            <a:off x="874177" y="253710"/>
            <a:ext cx="617508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200">
                <a:solidFill>
                  <a:srgbClr val="FF0000"/>
                </a:solidFill>
                <a:latin typeface="Calibri"/>
                <a:ea typeface="Calibri"/>
                <a:cs typeface="Calibri"/>
                <a:sym typeface="Calibri"/>
              </a:rPr>
              <a:t>Competitive Analysis - Instagram</a:t>
            </a:r>
            <a:endParaRPr/>
          </a:p>
        </p:txBody>
      </p:sp>
      <p:graphicFrame>
        <p:nvGraphicFramePr>
          <p:cNvPr id="421" name="Google Shape;421;p9"/>
          <p:cNvGraphicFramePr/>
          <p:nvPr/>
        </p:nvGraphicFramePr>
        <p:xfrm>
          <a:off x="727220" y="1119675"/>
          <a:ext cx="10836276" cy="3648267"/>
        </p:xfrm>
        <a:graphic>
          <a:graphicData uri="http://schemas.openxmlformats.org/presentationml/2006/ole">
            <mc:AlternateContent>
              <mc:Choice Requires="v">
                <p:oleObj r:id="rId4" imgH="3648267" imgW="10836276" progId="Excel.Sheet.12" spid="_x0000_s1">
                  <p:embed/>
                </p:oleObj>
              </mc:Choice>
              <mc:Fallback>
                <p:oleObj r:id="rId5" imgH="3648267" imgW="10836276" progId="Excel.Sheet.12">
                  <p:embed/>
                  <p:pic>
                    <p:nvPicPr>
                      <p:cNvPr id="421" name="Google Shape;421;p9"/>
                      <p:cNvPicPr preferRelativeResize="0"/>
                      <p:nvPr/>
                    </p:nvPicPr>
                    <p:blipFill rotWithShape="1">
                      <a:blip r:embed="rId6">
                        <a:alphaModFix/>
                      </a:blip>
                      <a:srcRect b="0" l="0" r="0" t="0"/>
                      <a:stretch/>
                    </p:blipFill>
                    <p:spPr>
                      <a:xfrm>
                        <a:off x="727220" y="1119675"/>
                        <a:ext cx="10836276" cy="3648267"/>
                      </a:xfrm>
                      <a:prstGeom prst="rect">
                        <a:avLst/>
                      </a:prstGeom>
                      <a:solidFill>
                        <a:srgbClr val="D8D8D8"/>
                      </a:solidFill>
                      <a:ln cap="flat" cmpd="sng" w="38100">
                        <a:solidFill>
                          <a:schemeClr val="dk1"/>
                        </a:solidFill>
                        <a:prstDash val="solid"/>
                        <a:round/>
                        <a:headEnd len="sm" w="sm" type="none"/>
                        <a:tailEnd len="sm" w="sm" type="none"/>
                      </a:ln>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427" name="Google Shape;427;p10"/>
          <p:cNvSpPr/>
          <p:nvPr/>
        </p:nvSpPr>
        <p:spPr>
          <a:xfrm>
            <a:off x="772473" y="242289"/>
            <a:ext cx="83025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3600">
                <a:solidFill>
                  <a:srgbClr val="FF0000"/>
                </a:solidFill>
                <a:latin typeface="Calibri"/>
                <a:ea typeface="Calibri"/>
                <a:cs typeface="Calibri"/>
                <a:sym typeface="Calibri"/>
              </a:rPr>
              <a:t>Competitive Analysis - Optimizing Website</a:t>
            </a:r>
            <a:endParaRPr/>
          </a:p>
        </p:txBody>
      </p:sp>
      <p:graphicFrame>
        <p:nvGraphicFramePr>
          <p:cNvPr id="428" name="Google Shape;428;p10"/>
          <p:cNvGraphicFramePr/>
          <p:nvPr/>
        </p:nvGraphicFramePr>
        <p:xfrm>
          <a:off x="192188" y="797936"/>
          <a:ext cx="11807624" cy="6060064"/>
        </p:xfrm>
        <a:graphic>
          <a:graphicData uri="http://schemas.openxmlformats.org/presentationml/2006/ole">
            <mc:AlternateContent>
              <mc:Choice Requires="v">
                <p:oleObj r:id="rId4" imgH="6060064" imgW="11807624" progId="Excel.Sheet.12" spid="_x0000_s1">
                  <p:embed/>
                </p:oleObj>
              </mc:Choice>
              <mc:Fallback>
                <p:oleObj r:id="rId5" imgH="6060064" imgW="11807624" progId="Excel.Sheet.12">
                  <p:embed/>
                  <p:pic>
                    <p:nvPicPr>
                      <p:cNvPr id="428" name="Google Shape;428;p10"/>
                      <p:cNvPicPr preferRelativeResize="0"/>
                      <p:nvPr/>
                    </p:nvPicPr>
                    <p:blipFill rotWithShape="1">
                      <a:blip r:embed="rId6">
                        <a:alphaModFix/>
                      </a:blip>
                      <a:srcRect b="0" l="0" r="0" t="0"/>
                      <a:stretch/>
                    </p:blipFill>
                    <p:spPr>
                      <a:xfrm>
                        <a:off x="192188" y="797936"/>
                        <a:ext cx="11807624" cy="6060064"/>
                      </a:xfrm>
                      <a:prstGeom prst="rect">
                        <a:avLst/>
                      </a:prstGeom>
                      <a:noFill/>
                      <a:ln cap="flat" cmpd="sng" w="38100">
                        <a:solidFill>
                          <a:schemeClr val="dk1"/>
                        </a:solidFill>
                        <a:prstDash val="solid"/>
                        <a:round/>
                        <a:headEnd len="sm" w="sm" type="none"/>
                        <a:tailEnd len="sm" w="sm" type="none"/>
                      </a:ln>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Calibri"/>
              <a:ea typeface="Calibri"/>
              <a:cs typeface="Calibri"/>
              <a:sym typeface="Calibri"/>
            </a:endParaRPr>
          </a:p>
        </p:txBody>
      </p:sp>
      <p:sp>
        <p:nvSpPr>
          <p:cNvPr id="434" name="Google Shape;434;p11"/>
          <p:cNvSpPr/>
          <p:nvPr/>
        </p:nvSpPr>
        <p:spPr>
          <a:xfrm>
            <a:off x="0" y="0"/>
            <a:ext cx="1983504" cy="6858000"/>
          </a:xfrm>
          <a:custGeom>
            <a:rect b="b" l="l" r="r" t="t"/>
            <a:pathLst>
              <a:path extrusionOk="0" h="6858000" w="1983504">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l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11"/>
          <p:cNvSpPr/>
          <p:nvPr/>
        </p:nvSpPr>
        <p:spPr>
          <a:xfrm>
            <a:off x="9215256" y="5812587"/>
            <a:ext cx="2333277" cy="310563"/>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SG" sz="153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descr="A black and white grid&#10;&#10;Description automatically generated" id="436" name="Google Shape;436;p11"/>
          <p:cNvPicPr preferRelativeResize="0"/>
          <p:nvPr/>
        </p:nvPicPr>
        <p:blipFill rotWithShape="1">
          <a:blip r:embed="rId3">
            <a:alphaModFix/>
          </a:blip>
          <a:srcRect b="0" l="0" r="0" t="0"/>
          <a:stretch/>
        </p:blipFill>
        <p:spPr>
          <a:xfrm>
            <a:off x="2374710" y="1525296"/>
            <a:ext cx="8633872" cy="4287290"/>
          </a:xfrm>
          <a:prstGeom prst="rect">
            <a:avLst/>
          </a:prstGeom>
          <a:noFill/>
          <a:ln cap="flat" cmpd="sng" w="38100">
            <a:solidFill>
              <a:schemeClr val="dk1"/>
            </a:solidFill>
            <a:prstDash val="solid"/>
            <a:round/>
            <a:headEnd len="sm" w="sm" type="none"/>
            <a:tailEnd len="sm" w="sm" type="none"/>
          </a:ln>
        </p:spPr>
      </p:pic>
      <p:pic>
        <p:nvPicPr>
          <p:cNvPr descr="A black background with red letters&#10;&#10;Description automatically generated" id="437" name="Google Shape;437;p11"/>
          <p:cNvPicPr preferRelativeResize="0"/>
          <p:nvPr/>
        </p:nvPicPr>
        <p:blipFill rotWithShape="1">
          <a:blip r:embed="rId4">
            <a:alphaModFix/>
          </a:blip>
          <a:srcRect b="0" l="0" r="0" t="0"/>
          <a:stretch/>
        </p:blipFill>
        <p:spPr>
          <a:xfrm>
            <a:off x="2374710" y="734851"/>
            <a:ext cx="5818141" cy="9074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 name="Shape 441"/>
        <p:cNvGrpSpPr/>
        <p:nvPr/>
      </p:nvGrpSpPr>
      <p:grpSpPr>
        <a:xfrm>
          <a:off x="0" y="0"/>
          <a:ext cx="0" cy="0"/>
          <a:chOff x="0" y="0"/>
          <a:chExt cx="0" cy="0"/>
        </a:xfrm>
      </p:grpSpPr>
      <p:sp>
        <p:nvSpPr>
          <p:cNvPr id="442" name="Google Shape;442;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12"/>
          <p:cNvSpPr/>
          <p:nvPr/>
        </p:nvSpPr>
        <p:spPr>
          <a:xfrm flipH="1" rot="5400000">
            <a:off x="-1417539" y="1417538"/>
            <a:ext cx="6875818" cy="4040744"/>
          </a:xfrm>
          <a:prstGeom prst="rect">
            <a:avLst/>
          </a:prstGeom>
          <a:gradFill>
            <a:gsLst>
              <a:gs pos="0">
                <a:srgbClr val="000000"/>
              </a:gs>
              <a:gs pos="100000">
                <a:srgbClr val="2F5496"/>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4" name="Google Shape;444;p12"/>
          <p:cNvSpPr/>
          <p:nvPr/>
        </p:nvSpPr>
        <p:spPr>
          <a:xfrm rot="-5400000">
            <a:off x="-158495" y="2660473"/>
            <a:ext cx="4355594" cy="4038603"/>
          </a:xfrm>
          <a:prstGeom prst="rect">
            <a:avLst/>
          </a:prstGeom>
          <a:gradFill>
            <a:gsLst>
              <a:gs pos="0">
                <a:srgbClr val="4472C4">
                  <a:alpha val="49803"/>
                </a:srgbClr>
              </a:gs>
              <a:gs pos="100000">
                <a:srgbClr val="1F3864">
                  <a:alpha val="0"/>
                </a:srgbClr>
              </a:gs>
            </a:gsLst>
            <a:lin ang="11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12"/>
          <p:cNvSpPr/>
          <p:nvPr/>
        </p:nvSpPr>
        <p:spPr>
          <a:xfrm flipH="1" rot="-5400000">
            <a:off x="-1180882" y="1638085"/>
            <a:ext cx="6857572" cy="3581401"/>
          </a:xfrm>
          <a:prstGeom prst="rect">
            <a:avLst/>
          </a:prstGeom>
          <a:gradFill>
            <a:gsLst>
              <a:gs pos="0">
                <a:srgbClr val="000000">
                  <a:alpha val="58823"/>
                </a:srgbClr>
              </a:gs>
              <a:gs pos="69000">
                <a:srgbClr val="4472C4">
                  <a:alpha val="0"/>
                </a:srgbClr>
              </a:gs>
              <a:gs pos="100000">
                <a:srgbClr val="4472C4">
                  <a:alpha val="0"/>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12"/>
          <p:cNvSpPr/>
          <p:nvPr/>
        </p:nvSpPr>
        <p:spPr>
          <a:xfrm rot="6097846">
            <a:off x="-747355" y="1201312"/>
            <a:ext cx="4808302" cy="4088666"/>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8DA9DB">
                  <a:alpha val="0"/>
                </a:srgbClr>
              </a:gs>
              <a:gs pos="39000">
                <a:srgbClr val="8DA9DB">
                  <a:alpha val="0"/>
                </a:srgbClr>
              </a:gs>
              <a:gs pos="100000">
                <a:srgbClr val="2F5496">
                  <a:alpha val="25882"/>
                </a:srgbClr>
              </a:gs>
            </a:gsLst>
            <a:lin ang="18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12"/>
          <p:cNvSpPr txBox="1"/>
          <p:nvPr>
            <p:ph type="title"/>
          </p:nvPr>
        </p:nvSpPr>
        <p:spPr>
          <a:xfrm>
            <a:off x="660041" y="2767106"/>
            <a:ext cx="2880828" cy="307190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FFFFFF"/>
              </a:buClr>
              <a:buSzPts val="4000"/>
              <a:buFont typeface="Calibri"/>
              <a:buNone/>
            </a:pPr>
            <a:r>
              <a:rPr b="1" i="0" lang="en-SG" sz="4000" u="none" cap="none" strike="noStrike">
                <a:solidFill>
                  <a:srgbClr val="FFFFFF"/>
                </a:solidFill>
                <a:latin typeface="Calibri"/>
                <a:ea typeface="Calibri"/>
                <a:cs typeface="Calibri"/>
                <a:sym typeface="Calibri"/>
              </a:rPr>
              <a:t>Customer Journey (Content)</a:t>
            </a:r>
            <a:br>
              <a:rPr b="0" i="0" lang="en-SG" sz="4000" u="none" cap="none" strike="noStrike">
                <a:solidFill>
                  <a:srgbClr val="FFFFFF"/>
                </a:solidFill>
                <a:latin typeface="Calibri"/>
                <a:ea typeface="Calibri"/>
                <a:cs typeface="Calibri"/>
                <a:sym typeface="Calibri"/>
              </a:rPr>
            </a:br>
            <a:endParaRPr sz="4000">
              <a:solidFill>
                <a:srgbClr val="FFFFFF"/>
              </a:solidFill>
              <a:latin typeface="Calibri"/>
              <a:ea typeface="Calibri"/>
              <a:cs typeface="Calibri"/>
              <a:sym typeface="Calibri"/>
            </a:endParaRPr>
          </a:p>
        </p:txBody>
      </p:sp>
      <p:sp>
        <p:nvSpPr>
          <p:cNvPr id="448" name="Google Shape;448;p12"/>
          <p:cNvSpPr txBox="1"/>
          <p:nvPr>
            <p:ph idx="12" type="sldNum"/>
          </p:nvPr>
        </p:nvSpPr>
        <p:spPr>
          <a:xfrm>
            <a:off x="11704319" y="6455664"/>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7F7F7F"/>
              </a:buClr>
              <a:buSzPts val="1100"/>
              <a:buFont typeface="Calibri"/>
              <a:buNone/>
            </a:pPr>
            <a:fld id="{00000000-1234-1234-1234-123412341234}" type="slidenum">
              <a:rPr lang="en-SG" sz="1100">
                <a:solidFill>
                  <a:srgbClr val="7F7F7F"/>
                </a:solidFill>
              </a:rPr>
              <a:t>‹#›</a:t>
            </a:fld>
            <a:endParaRPr sz="1100">
              <a:solidFill>
                <a:srgbClr val="7F7F7F"/>
              </a:solidFill>
            </a:endParaRPr>
          </a:p>
        </p:txBody>
      </p:sp>
      <p:graphicFrame>
        <p:nvGraphicFramePr>
          <p:cNvPr id="449" name="Google Shape;449;p12"/>
          <p:cNvGraphicFramePr/>
          <p:nvPr/>
        </p:nvGraphicFramePr>
        <p:xfrm>
          <a:off x="4241442" y="390293"/>
          <a:ext cx="3000000" cy="3000000"/>
        </p:xfrm>
        <a:graphic>
          <a:graphicData uri="http://schemas.openxmlformats.org/drawingml/2006/table">
            <a:tbl>
              <a:tblPr>
                <a:noFill/>
                <a:tableStyleId>{54F09583-9E6C-40A1-8CBE-7FD15368F87E}</a:tableStyleId>
              </a:tblPr>
              <a:tblGrid>
                <a:gridCol w="1543225"/>
                <a:gridCol w="1467900"/>
                <a:gridCol w="4475600"/>
              </a:tblGrid>
              <a:tr h="1149900">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FF0000"/>
                          </a:solidFill>
                        </a:rPr>
                        <a:t>Customer Lifecycle Stage</a:t>
                      </a:r>
                      <a:endParaRPr b="1" sz="1600" u="none" cap="none" strike="noStrike">
                        <a:solidFill>
                          <a:srgbClr val="FF0000"/>
                        </a:solidFill>
                      </a:endParaRPr>
                    </a:p>
                  </a:txBody>
                  <a:tcPr marT="72650" marB="90675" marR="45325" marL="453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FF0000"/>
                          </a:solidFill>
                        </a:rPr>
                        <a:t>Digital Marketing Channels </a:t>
                      </a:r>
                      <a:endParaRPr b="1" sz="1600" u="none" cap="none" strike="noStrike">
                        <a:solidFill>
                          <a:srgbClr val="FF0000"/>
                        </a:solidFill>
                      </a:endParaRPr>
                    </a:p>
                  </a:txBody>
                  <a:tcPr marT="72650" marB="90675" marR="45325" marL="453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FF0000"/>
                          </a:solidFill>
                        </a:rPr>
                        <a:t>Content Ideas</a:t>
                      </a:r>
                      <a:endParaRPr b="1" sz="1600" u="none" cap="none" strike="noStrike">
                        <a:solidFill>
                          <a:srgbClr val="FF0000"/>
                        </a:solidFill>
                      </a:endParaRPr>
                    </a:p>
                    <a:p>
                      <a:pPr indent="0" lvl="0" marL="0" marR="0" rtl="0" algn="l">
                        <a:lnSpc>
                          <a:spcPct val="100000"/>
                        </a:lnSpc>
                        <a:spcBef>
                          <a:spcPts val="0"/>
                        </a:spcBef>
                        <a:spcAft>
                          <a:spcPts val="0"/>
                        </a:spcAft>
                        <a:buClr>
                          <a:srgbClr val="000000"/>
                        </a:buClr>
                        <a:buSzPts val="1400"/>
                        <a:buFont typeface="Arial"/>
                        <a:buNone/>
                      </a:pPr>
                      <a:r>
                        <a:rPr b="1" lang="en-SG" sz="1600" u="none" cap="none" strike="noStrike">
                          <a:solidFill>
                            <a:srgbClr val="FF0000"/>
                          </a:solidFill>
                        </a:rPr>
                        <a:t>(Copywritten titles)</a:t>
                      </a:r>
                      <a:endParaRPr b="1" sz="1600" u="none" cap="none" strike="noStrike">
                        <a:solidFill>
                          <a:srgbClr val="FF0000"/>
                        </a:solidFill>
                      </a:endParaRPr>
                    </a:p>
                  </a:txBody>
                  <a:tcPr marT="72650" marB="90675" marR="45325" marL="453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26250">
                <a:tc>
                  <a:txBody>
                    <a:bodyPr/>
                    <a:lstStyle/>
                    <a:p>
                      <a:pPr indent="0" lvl="0" marL="0" marR="0" rtl="0" algn="l">
                        <a:lnSpc>
                          <a:spcPct val="100000"/>
                        </a:lnSpc>
                        <a:spcBef>
                          <a:spcPts val="0"/>
                        </a:spcBef>
                        <a:spcAft>
                          <a:spcPts val="0"/>
                        </a:spcAft>
                        <a:buClr>
                          <a:srgbClr val="000000"/>
                        </a:buClr>
                        <a:buSzPts val="1400"/>
                        <a:buFont typeface="Arial"/>
                        <a:buNone/>
                      </a:pPr>
                      <a:r>
                        <a:rPr b="1" i="1" lang="en-SG" sz="1200" u="none" cap="none" strike="noStrike">
                          <a:solidFill>
                            <a:srgbClr val="FF0000"/>
                          </a:solidFill>
                        </a:rPr>
                        <a:t>Awareness</a:t>
                      </a:r>
                      <a:endParaRPr b="1" i="1" sz="1200" u="none" cap="none" strike="noStrike">
                        <a:solidFill>
                          <a:srgbClr val="FF0000"/>
                        </a:solidFill>
                      </a:endParaRPr>
                    </a:p>
                  </a:txBody>
                  <a:tcPr marT="72650" marB="90675" marR="45325" marL="453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i="1" lang="en-SG" sz="1200" u="none" cap="none" strike="noStrike">
                          <a:solidFill>
                            <a:schemeClr val="dk1"/>
                          </a:solidFill>
                        </a:rPr>
                        <a:t>SMM</a:t>
                      </a:r>
                      <a:endParaRPr b="1" i="1"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i="1" lang="en-SG" sz="1200" u="none" cap="none" strike="noStrike">
                          <a:solidFill>
                            <a:schemeClr val="dk1"/>
                          </a:solidFill>
                        </a:rPr>
                        <a:t>SMM Ads</a:t>
                      </a:r>
                      <a:endParaRPr b="1" i="1"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i="1" lang="en-SG" sz="1200" u="none" cap="none" strike="noStrike">
                          <a:solidFill>
                            <a:schemeClr val="dk1"/>
                          </a:solidFill>
                        </a:rPr>
                        <a:t>SEO</a:t>
                      </a:r>
                      <a:endParaRPr b="1" i="1"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i="1" lang="en-SG" sz="1200" u="none" cap="none" strike="noStrike">
                          <a:solidFill>
                            <a:schemeClr val="dk1"/>
                          </a:solidFill>
                        </a:rPr>
                        <a:t>SEM</a:t>
                      </a:r>
                      <a:endParaRPr b="1" i="1" sz="1200" u="none" cap="none" strike="noStrike">
                        <a:solidFill>
                          <a:schemeClr val="dk1"/>
                        </a:solidFill>
                      </a:endParaRPr>
                    </a:p>
                  </a:txBody>
                  <a:tcPr marT="72650" marB="90675" marR="45325" marL="453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i="1" lang="en-SG" sz="1200" u="none" cap="none" strike="noStrike">
                          <a:solidFill>
                            <a:schemeClr val="dk1"/>
                          </a:solidFill>
                        </a:rPr>
                        <a:t>+“Discover Authenic Thai Cuisine</a:t>
                      </a:r>
                      <a:r>
                        <a:rPr b="1" i="1" lang="en-SG" sz="1200" u="none" cap="none" strike="noStrike">
                          <a:solidFill>
                            <a:schemeClr val="dk1"/>
                          </a:solidFill>
                        </a:rPr>
                        <a:t> at Thai To Go”</a:t>
                      </a:r>
                      <a:endParaRPr b="1" i="1"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i="1" lang="en-SG" sz="1200" u="none" cap="none" strike="noStrike">
                          <a:solidFill>
                            <a:schemeClr val="dk1"/>
                          </a:solidFill>
                        </a:rPr>
                        <a:t>+“Experience</a:t>
                      </a:r>
                      <a:r>
                        <a:rPr b="1" i="1" lang="en-SG" sz="1200" u="none" cap="none" strike="noStrike">
                          <a:solidFill>
                            <a:schemeClr val="dk1"/>
                          </a:solidFill>
                        </a:rPr>
                        <a:t> Thailand’s Flavors Right Here in Singapore” </a:t>
                      </a:r>
                      <a:endParaRPr b="1" i="1"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i="0" lang="en-SG" sz="1200" u="none" cap="none" strike="noStrike">
                          <a:solidFill>
                            <a:schemeClr val="dk1"/>
                          </a:solidFill>
                          <a:latin typeface="Arial"/>
                          <a:ea typeface="Arial"/>
                          <a:cs typeface="Arial"/>
                          <a:sym typeface="Arial"/>
                        </a:rPr>
                        <a:t>+“Why Thai To Go is a Must Try for Thai Food Lovers</a:t>
                      </a:r>
                      <a:r>
                        <a:rPr b="1" lang="en-SG" sz="1200" cap="none">
                          <a:solidFill>
                            <a:schemeClr val="dk1"/>
                          </a:solidFill>
                        </a:rPr>
                        <a:t>"</a:t>
                      </a:r>
                      <a:endParaRPr b="1"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1" sz="1200" u="none" cap="none" strike="noStrike">
                        <a:solidFill>
                          <a:schemeClr val="dk1"/>
                        </a:solidFill>
                      </a:endParaRPr>
                    </a:p>
                  </a:txBody>
                  <a:tcPr marT="72650" marB="90675" marR="45325" marL="453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tcPr>
                </a:tc>
              </a:tr>
              <a:tr h="2051700">
                <a:tc>
                  <a:txBody>
                    <a:bodyPr/>
                    <a:lstStyle/>
                    <a:p>
                      <a:pPr indent="0" lvl="0" marL="0" marR="0" rtl="0" algn="l">
                        <a:lnSpc>
                          <a:spcPct val="100000"/>
                        </a:lnSpc>
                        <a:spcBef>
                          <a:spcPts val="0"/>
                        </a:spcBef>
                        <a:spcAft>
                          <a:spcPts val="0"/>
                        </a:spcAft>
                        <a:buClr>
                          <a:srgbClr val="000000"/>
                        </a:buClr>
                        <a:buSzPts val="1400"/>
                        <a:buFont typeface="Arial"/>
                        <a:buNone/>
                      </a:pPr>
                      <a:r>
                        <a:rPr b="1" i="1" lang="en-SG" sz="1200" u="none" cap="none" strike="noStrike">
                          <a:solidFill>
                            <a:srgbClr val="FF0000"/>
                          </a:solidFill>
                        </a:rPr>
                        <a:t>Consideration</a:t>
                      </a:r>
                      <a:endParaRPr b="1" i="1" sz="1200" u="none" cap="none" strike="noStrike">
                        <a:solidFill>
                          <a:srgbClr val="FF0000"/>
                        </a:solidFill>
                      </a:endParaRPr>
                    </a:p>
                    <a:p>
                      <a:pPr indent="0" lvl="0" marL="0" marR="0" rtl="0" algn="l">
                        <a:lnSpc>
                          <a:spcPct val="100000"/>
                        </a:lnSpc>
                        <a:spcBef>
                          <a:spcPts val="0"/>
                        </a:spcBef>
                        <a:spcAft>
                          <a:spcPts val="0"/>
                        </a:spcAft>
                        <a:buClr>
                          <a:srgbClr val="000000"/>
                        </a:buClr>
                        <a:buSzPts val="1400"/>
                        <a:buFont typeface="Arial"/>
                        <a:buNone/>
                      </a:pPr>
                      <a:r>
                        <a:t/>
                      </a:r>
                      <a:endParaRPr b="1" i="1" sz="1200" u="none" cap="none" strike="noStrike">
                        <a:solidFill>
                          <a:srgbClr val="FF0000"/>
                        </a:solidFill>
                      </a:endParaRPr>
                    </a:p>
                  </a:txBody>
                  <a:tcPr marT="72650" marB="90675" marR="45325" marL="453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200" u="none" cap="none" strike="noStrike">
                          <a:solidFill>
                            <a:schemeClr val="dk1"/>
                          </a:solidFill>
                        </a:rPr>
                        <a:t>Landing</a:t>
                      </a:r>
                      <a:r>
                        <a:rPr b="1" lang="en-SG" sz="1200" u="none" cap="none" strike="noStrike">
                          <a:solidFill>
                            <a:schemeClr val="dk1"/>
                          </a:solidFill>
                        </a:rPr>
                        <a:t> </a:t>
                      </a:r>
                      <a:r>
                        <a:rPr b="1" lang="en-SG" sz="1200" u="none" cap="none" strike="noStrike">
                          <a:solidFill>
                            <a:schemeClr val="dk1"/>
                          </a:solidFill>
                        </a:rPr>
                        <a:t>page</a:t>
                      </a:r>
                      <a:endParaRPr/>
                    </a:p>
                    <a:p>
                      <a:pPr indent="0" lvl="0" marL="0" marR="0" rtl="0" algn="l">
                        <a:lnSpc>
                          <a:spcPct val="100000"/>
                        </a:lnSpc>
                        <a:spcBef>
                          <a:spcPts val="0"/>
                        </a:spcBef>
                        <a:spcAft>
                          <a:spcPts val="0"/>
                        </a:spcAft>
                        <a:buClr>
                          <a:srgbClr val="000000"/>
                        </a:buClr>
                        <a:buSzPts val="1400"/>
                        <a:buFont typeface="Arial"/>
                        <a:buNone/>
                      </a:pPr>
                      <a:r>
                        <a:rPr b="1" lang="en-SG" sz="1200" u="none" cap="none" strike="noStrike">
                          <a:solidFill>
                            <a:schemeClr val="dk1"/>
                          </a:solidFill>
                        </a:rPr>
                        <a:t>Email</a:t>
                      </a:r>
                      <a:endParaRPr b="1"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lang="en-SG" sz="1200" u="none" cap="none" strike="noStrike">
                          <a:solidFill>
                            <a:schemeClr val="dk1"/>
                          </a:solidFill>
                        </a:rPr>
                        <a:t>Remarketing</a:t>
                      </a:r>
                      <a:endParaRPr b="1"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lang="en-SG" sz="1200" u="none" cap="none" strike="noStrike">
                          <a:solidFill>
                            <a:schemeClr val="dk1"/>
                          </a:solidFill>
                        </a:rPr>
                        <a:t>Shop Visit</a:t>
                      </a:r>
                      <a:endParaRPr b="1" sz="1200" u="none" cap="none" strike="noStrike">
                        <a:solidFill>
                          <a:schemeClr val="dk1"/>
                        </a:solidFill>
                      </a:endParaRPr>
                    </a:p>
                  </a:txBody>
                  <a:tcPr marT="72650" marB="90675" marR="45325" marL="453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200" u="none" cap="none" strike="noStrike">
                          <a:solidFill>
                            <a:schemeClr val="dk1"/>
                          </a:solidFill>
                        </a:rPr>
                        <a:t>+“Top 10 Must Try Dishes at ThaI</a:t>
                      </a:r>
                      <a:r>
                        <a:rPr b="1" lang="en-SG" sz="1200" u="none" cap="none" strike="noStrike">
                          <a:solidFill>
                            <a:schemeClr val="dk1"/>
                          </a:solidFill>
                        </a:rPr>
                        <a:t> To Go”</a:t>
                      </a:r>
                      <a:endParaRPr/>
                    </a:p>
                    <a:p>
                      <a:pPr indent="0" lvl="0" marL="0" marR="0" rtl="0" algn="l">
                        <a:lnSpc>
                          <a:spcPct val="100000"/>
                        </a:lnSpc>
                        <a:spcBef>
                          <a:spcPts val="0"/>
                        </a:spcBef>
                        <a:spcAft>
                          <a:spcPts val="0"/>
                        </a:spcAft>
                        <a:buClr>
                          <a:srgbClr val="000000"/>
                        </a:buClr>
                        <a:buSzPts val="1400"/>
                        <a:buFont typeface="Arial"/>
                        <a:buNone/>
                      </a:pPr>
                      <a:r>
                        <a:rPr b="1" lang="en-SG" sz="1200" u="none" cap="none" strike="noStrike">
                          <a:solidFill>
                            <a:schemeClr val="dk1"/>
                          </a:solidFill>
                        </a:rPr>
                        <a:t>+”What Our Customers Are Saying About Thai To Go</a:t>
                      </a:r>
                      <a:endParaRPr/>
                    </a:p>
                    <a:p>
                      <a:pPr indent="0" lvl="0" marL="0" marR="0" rtl="0" algn="l">
                        <a:lnSpc>
                          <a:spcPct val="100000"/>
                        </a:lnSpc>
                        <a:spcBef>
                          <a:spcPts val="0"/>
                        </a:spcBef>
                        <a:spcAft>
                          <a:spcPts val="0"/>
                        </a:spcAft>
                        <a:buClr>
                          <a:srgbClr val="000000"/>
                        </a:buClr>
                        <a:buSzPts val="1400"/>
                        <a:buFont typeface="Arial"/>
                        <a:buNone/>
                      </a:pPr>
                      <a:r>
                        <a:rPr b="1" lang="en-SG" sz="1200" u="none" cap="none" strike="noStrike">
                          <a:solidFill>
                            <a:schemeClr val="dk1"/>
                          </a:solidFill>
                        </a:rPr>
                        <a:t>+”Special Offer: </a:t>
                      </a:r>
                      <a:r>
                        <a:rPr b="1" lang="en-SG" sz="1200" u="none" cap="none" strike="noStrike">
                          <a:solidFill>
                            <a:schemeClr val="dk1"/>
                          </a:solidFill>
                        </a:rPr>
                        <a:t>20% off Your First Visit</a:t>
                      </a:r>
                      <a:r>
                        <a:rPr b="1" lang="en-SG" sz="1200" u="none" cap="none" strike="noStrike">
                          <a:solidFill>
                            <a:schemeClr val="dk1"/>
                          </a:solidFill>
                        </a:rPr>
                        <a:t> to Thai To Go.</a:t>
                      </a:r>
                      <a:endParaRPr b="1" sz="1200" u="none" cap="none" strike="noStrike">
                        <a:solidFill>
                          <a:schemeClr val="dk1"/>
                        </a:solidFill>
                      </a:endParaRPr>
                    </a:p>
                  </a:txBody>
                  <a:tcPr marT="72650" marB="90675" marR="45325" marL="453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1149900">
                <a:tc>
                  <a:txBody>
                    <a:bodyPr/>
                    <a:lstStyle/>
                    <a:p>
                      <a:pPr indent="0" lvl="0" marL="0" marR="0" rtl="0" algn="l">
                        <a:lnSpc>
                          <a:spcPct val="100000"/>
                        </a:lnSpc>
                        <a:spcBef>
                          <a:spcPts val="0"/>
                        </a:spcBef>
                        <a:spcAft>
                          <a:spcPts val="0"/>
                        </a:spcAft>
                        <a:buClr>
                          <a:srgbClr val="000000"/>
                        </a:buClr>
                        <a:buSzPts val="1400"/>
                        <a:buFont typeface="Arial"/>
                        <a:buNone/>
                      </a:pPr>
                      <a:r>
                        <a:rPr b="1" i="1" lang="en-SG" sz="1200" u="none" cap="none" strike="noStrike">
                          <a:solidFill>
                            <a:srgbClr val="FF0000"/>
                          </a:solidFill>
                        </a:rPr>
                        <a:t>Decision</a:t>
                      </a:r>
                      <a:endParaRPr b="1" i="1" sz="1200" u="none" cap="none" strike="noStrike">
                        <a:solidFill>
                          <a:srgbClr val="FF0000"/>
                        </a:solidFill>
                      </a:endParaRPr>
                    </a:p>
                  </a:txBody>
                  <a:tcPr marT="72650" marB="90675" marR="45325" marL="453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1200" u="none" cap="none" strike="noStrike">
                          <a:solidFill>
                            <a:schemeClr val="dk1"/>
                          </a:solidFill>
                        </a:rPr>
                        <a:t>Online Purchase</a:t>
                      </a:r>
                      <a:endParaRPr b="1"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lang="en-SG" sz="1200" u="none" cap="none" strike="noStrike">
                          <a:solidFill>
                            <a:schemeClr val="dk1"/>
                          </a:solidFill>
                        </a:rPr>
                        <a:t>Phone Call</a:t>
                      </a:r>
                      <a:endParaRPr b="1"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b="1" lang="en-SG" sz="1200" u="none" cap="none" strike="noStrike">
                          <a:solidFill>
                            <a:schemeClr val="dk1"/>
                          </a:solidFill>
                        </a:rPr>
                        <a:t>WhatsApp</a:t>
                      </a:r>
                      <a:endParaRPr b="1" sz="1200" u="none" cap="none" strike="noStrike">
                        <a:solidFill>
                          <a:schemeClr val="dk1"/>
                        </a:solidFill>
                      </a:endParaRPr>
                    </a:p>
                  </a:txBody>
                  <a:tcPr marT="72650" marB="90675" marR="45325" marL="453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200"/>
                        <a:buFont typeface="Arial"/>
                        <a:buNone/>
                      </a:pPr>
                      <a:r>
                        <a:rPr b="1" lang="en-SG" sz="1200" cap="none">
                          <a:solidFill>
                            <a:schemeClr val="dk1"/>
                          </a:solidFill>
                        </a:rPr>
                        <a:t>+"Order online and get free delivery on your first purchase!"</a:t>
                      </a:r>
                      <a:endParaRPr/>
                    </a:p>
                    <a:p>
                      <a:pPr indent="0" lvl="0" marL="0" marR="0" rtl="0" algn="l">
                        <a:lnSpc>
                          <a:spcPct val="100000"/>
                        </a:lnSpc>
                        <a:spcBef>
                          <a:spcPts val="0"/>
                        </a:spcBef>
                        <a:spcAft>
                          <a:spcPts val="0"/>
                        </a:spcAft>
                        <a:buClr>
                          <a:srgbClr val="000000"/>
                        </a:buClr>
                        <a:buSzPts val="1400"/>
                        <a:buFont typeface="Arial"/>
                        <a:buNone/>
                      </a:pPr>
                      <a:r>
                        <a:rPr b="1" lang="en-SG" sz="1200" cap="none">
                          <a:solidFill>
                            <a:schemeClr val="dk1"/>
                          </a:solidFill>
                        </a:rPr>
                        <a:t>+"Call or WhatsApp us to place your order and enjoy a hassle-free dining experience!"</a:t>
                      </a:r>
                      <a:endParaRPr b="1" sz="1200" u="none" cap="none" strike="noStrike">
                        <a:solidFill>
                          <a:schemeClr val="dk1"/>
                        </a:solidFill>
                      </a:endParaRPr>
                    </a:p>
                  </a:txBody>
                  <a:tcPr marT="72650" marB="90675" marR="45325" marL="453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3" name="Shape 453"/>
        <p:cNvGrpSpPr/>
        <p:nvPr/>
      </p:nvGrpSpPr>
      <p:grpSpPr>
        <a:xfrm>
          <a:off x="0" y="0"/>
          <a:ext cx="0" cy="0"/>
          <a:chOff x="0" y="0"/>
          <a:chExt cx="0" cy="0"/>
        </a:xfrm>
      </p:grpSpPr>
      <p:sp>
        <p:nvSpPr>
          <p:cNvPr id="454" name="Google Shape;454;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13"/>
          <p:cNvSpPr/>
          <p:nvPr/>
        </p:nvSpPr>
        <p:spPr>
          <a:xfrm>
            <a:off x="4038600" y="0"/>
            <a:ext cx="8157458" cy="6858000"/>
          </a:xfrm>
          <a:prstGeom prst="rect">
            <a:avLst/>
          </a:prstGeom>
          <a:gradFill>
            <a:gsLst>
              <a:gs pos="0">
                <a:schemeClr val="accent1"/>
              </a:gs>
              <a:gs pos="2000">
                <a:schemeClr val="accent1"/>
              </a:gs>
              <a:gs pos="78000">
                <a:srgbClr val="1F3864"/>
              </a:gs>
              <a:gs pos="100000">
                <a:srgbClr val="000000">
                  <a:alpha val="84705"/>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13"/>
          <p:cNvSpPr/>
          <p:nvPr/>
        </p:nvSpPr>
        <p:spPr>
          <a:xfrm flipH="1">
            <a:off x="4034537" y="1839884"/>
            <a:ext cx="8157460" cy="5017687"/>
          </a:xfrm>
          <a:prstGeom prst="rect">
            <a:avLst/>
          </a:prstGeom>
          <a:gradFill>
            <a:gsLst>
              <a:gs pos="0">
                <a:srgbClr val="8DA9DB">
                  <a:alpha val="29803"/>
                </a:srgbClr>
              </a:gs>
              <a:gs pos="100000">
                <a:srgbClr val="000000">
                  <a:alpha val="43921"/>
                </a:srgbClr>
              </a:gs>
            </a:gsLst>
            <a:lin ang="4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13"/>
          <p:cNvSpPr/>
          <p:nvPr/>
        </p:nvSpPr>
        <p:spPr>
          <a:xfrm flipH="1" rot="5400000">
            <a:off x="4063179" y="-33131"/>
            <a:ext cx="6857999" cy="6923403"/>
          </a:xfrm>
          <a:prstGeom prst="rect">
            <a:avLst/>
          </a:prstGeom>
          <a:gradFill>
            <a:gsLst>
              <a:gs pos="0">
                <a:srgbClr val="8DA9DB">
                  <a:alpha val="0"/>
                </a:srgbClr>
              </a:gs>
              <a:gs pos="56000">
                <a:srgbClr val="8DA9DB">
                  <a:alpha val="0"/>
                </a:srgbClr>
              </a:gs>
              <a:gs pos="100000">
                <a:schemeClr val="accent1"/>
              </a:gs>
            </a:gsLst>
            <a:lin ang="6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diagram of a funnel&#10;&#10;Description automatically generated" id="458" name="Google Shape;458;p13"/>
          <p:cNvPicPr preferRelativeResize="0"/>
          <p:nvPr/>
        </p:nvPicPr>
        <p:blipFill rotWithShape="1">
          <a:blip r:embed="rId3">
            <a:alphaModFix/>
          </a:blip>
          <a:srcRect b="18" l="0" r="0" t="0"/>
          <a:stretch/>
        </p:blipFill>
        <p:spPr>
          <a:xfrm>
            <a:off x="811794" y="457200"/>
            <a:ext cx="10568412" cy="5943600"/>
          </a:xfrm>
          <a:prstGeom prst="rect">
            <a:avLst/>
          </a:prstGeom>
          <a:noFill/>
          <a:ln>
            <a:noFill/>
          </a:ln>
        </p:spPr>
      </p:pic>
      <p:sp>
        <p:nvSpPr>
          <p:cNvPr id="459" name="Google Shape;459;p13"/>
          <p:cNvSpPr txBox="1"/>
          <p:nvPr>
            <p:ph idx="12" type="sldNum"/>
          </p:nvPr>
        </p:nvSpPr>
        <p:spPr>
          <a:xfrm>
            <a:off x="11704320" y="6455664"/>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FFFFFF"/>
              </a:buClr>
              <a:buSzPts val="1100"/>
              <a:buFont typeface="Calibri"/>
              <a:buNone/>
            </a:pPr>
            <a:fld id="{00000000-1234-1234-1234-123412341234}" type="slidenum">
              <a:rPr lang="en-SG" sz="1100">
                <a:solidFill>
                  <a:srgbClr val="FFFFFF"/>
                </a:solidFill>
              </a:rPr>
              <a:t>‹#›</a:t>
            </a:fld>
            <a:endParaRPr sz="11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grpSp>
        <p:nvGrpSpPr>
          <p:cNvPr id="464" name="Google Shape;464;p14"/>
          <p:cNvGrpSpPr/>
          <p:nvPr/>
        </p:nvGrpSpPr>
        <p:grpSpPr>
          <a:xfrm>
            <a:off x="727221" y="171998"/>
            <a:ext cx="9333301" cy="762797"/>
            <a:chOff x="727221" y="171998"/>
            <a:chExt cx="9333301" cy="762797"/>
          </a:xfrm>
        </p:grpSpPr>
        <p:cxnSp>
          <p:nvCxnSpPr>
            <p:cNvPr id="465" name="Google Shape;465;p1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66" name="Google Shape;466;p1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467" name="Google Shape;46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pic>
        <p:nvPicPr>
          <p:cNvPr id="468" name="Google Shape;468;p14"/>
          <p:cNvPicPr preferRelativeResize="0"/>
          <p:nvPr/>
        </p:nvPicPr>
        <p:blipFill rotWithShape="1">
          <a:blip r:embed="rId3">
            <a:alphaModFix/>
          </a:blip>
          <a:srcRect b="0" l="0" r="0" t="0"/>
          <a:stretch/>
        </p:blipFill>
        <p:spPr>
          <a:xfrm>
            <a:off x="4285903" y="257445"/>
            <a:ext cx="2828789" cy="749873"/>
          </a:xfrm>
          <a:prstGeom prst="rect">
            <a:avLst/>
          </a:prstGeom>
          <a:noFill/>
          <a:ln>
            <a:noFill/>
          </a:ln>
        </p:spPr>
      </p:pic>
      <p:graphicFrame>
        <p:nvGraphicFramePr>
          <p:cNvPr id="469" name="Google Shape;469;p14"/>
          <p:cNvGraphicFramePr/>
          <p:nvPr/>
        </p:nvGraphicFramePr>
        <p:xfrm>
          <a:off x="838200" y="1007318"/>
          <a:ext cx="3000000" cy="3000000"/>
        </p:xfrm>
        <a:graphic>
          <a:graphicData uri="http://schemas.openxmlformats.org/drawingml/2006/table">
            <a:tbl>
              <a:tblPr>
                <a:noFill/>
                <a:tableStyleId>{54F09583-9E6C-40A1-8CBE-7FD15368F87E}</a:tableStyleId>
              </a:tblPr>
              <a:tblGrid>
                <a:gridCol w="1832300"/>
                <a:gridCol w="1682175"/>
                <a:gridCol w="766125"/>
                <a:gridCol w="1489350"/>
                <a:gridCol w="5022575"/>
              </a:tblGrid>
              <a:tr h="423725">
                <a:tc>
                  <a:txBody>
                    <a:bodyPr/>
                    <a:lstStyle/>
                    <a:p>
                      <a:pPr indent="0" lvl="0" marL="0" marR="0" rtl="0" algn="l">
                        <a:lnSpc>
                          <a:spcPct val="100000"/>
                        </a:lnSpc>
                        <a:spcBef>
                          <a:spcPts val="0"/>
                        </a:spcBef>
                        <a:spcAft>
                          <a:spcPts val="0"/>
                        </a:spcAft>
                        <a:buClr>
                          <a:srgbClr val="000000"/>
                        </a:buClr>
                        <a:buSzPts val="1400"/>
                        <a:buFont typeface="Arial"/>
                        <a:buNone/>
                      </a:pPr>
                      <a:r>
                        <a:rPr b="1" lang="en-SG" sz="2000" u="none" cap="none" strike="noStrike"/>
                        <a:t>Channel</a:t>
                      </a:r>
                      <a:endParaRPr b="1"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2000" u="none" cap="none" strike="noStrike"/>
                        <a:t>Metric</a:t>
                      </a:r>
                      <a:endParaRPr b="1"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2000" u="none" cap="none" strike="noStrike"/>
                        <a:t>KPI</a:t>
                      </a:r>
                      <a:endParaRPr b="1"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2000" u="none" cap="none" strike="noStrike"/>
                        <a:t>Duration</a:t>
                      </a:r>
                      <a:endParaRPr b="1"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SG" sz="2000" u="none" cap="none" strike="noStrike"/>
                        <a:t>Notes (if any)</a:t>
                      </a:r>
                      <a:endParaRPr b="1"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37375">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Landing Page</a:t>
                      </a:r>
                      <a:endParaRPr/>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Conversion Rate</a:t>
                      </a:r>
                      <a:endParaRPr/>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+10%</a:t>
                      </a:r>
                      <a:endParaRPr/>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in 3 months time</a:t>
                      </a:r>
                      <a:endParaRPr sz="15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Increase the conversion rate of the landing page by optimizing content and improving the call-to-action (CTA) within 3 months.</a:t>
                      </a:r>
                      <a:endParaRPr sz="15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51025">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Website</a:t>
                      </a:r>
                      <a:endParaRPr/>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Online Orders</a:t>
                      </a:r>
                      <a:endParaRPr/>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+20%</a:t>
                      </a:r>
                      <a:endParaRPr/>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in 3 months times</a:t>
                      </a:r>
                      <a:endParaRPr/>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Enhance user experience to boost online orders by 20% within 3 months through improved navigation and targeted promotions.</a:t>
                      </a:r>
                      <a:endParaRPr sz="15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51025">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Social Media (Facebook)</a:t>
                      </a:r>
                      <a:endParaRPr/>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Improve post engagement rate</a:t>
                      </a:r>
                      <a:endParaRPr/>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a:t>+30%</a:t>
                      </a:r>
                      <a:endParaRPr sz="1500" u="none" cap="none" strike="noStrike"/>
                    </a:p>
                    <a:p>
                      <a:pPr indent="0" lvl="0" marL="0" marR="0" rtl="0" algn="l">
                        <a:lnSpc>
                          <a:spcPct val="100000"/>
                        </a:lnSpc>
                        <a:spcBef>
                          <a:spcPts val="0"/>
                        </a:spcBef>
                        <a:spcAft>
                          <a:spcPts val="0"/>
                        </a:spcAft>
                        <a:buClr>
                          <a:srgbClr val="000000"/>
                        </a:buClr>
                        <a:buSzPts val="1400"/>
                        <a:buFont typeface="Arial"/>
                        <a:buNone/>
                      </a:pPr>
                      <a:r>
                        <a:t/>
                      </a:r>
                      <a:endParaRPr sz="15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a:t>in 6</a:t>
                      </a:r>
                      <a:r>
                        <a:rPr lang="en-SG" sz="1500"/>
                        <a:t> </a:t>
                      </a:r>
                      <a:r>
                        <a:rPr lang="en-SG" sz="1500"/>
                        <a:t>months time</a:t>
                      </a:r>
                      <a:endParaRPr sz="15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Grow Facebook engagement and reach by 30% in 6</a:t>
                      </a:r>
                      <a:r>
                        <a:rPr lang="en-SG" sz="1500" u="none" cap="none" strike="noStrike"/>
                        <a:t> </a:t>
                      </a:r>
                      <a:r>
                        <a:rPr lang="en-SG" sz="1500" u="none" cap="none" strike="noStrike"/>
                        <a:t>months through a combination of organic posts and targeted ads.</a:t>
                      </a:r>
                      <a:endParaRPr sz="15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451025">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Instagram</a:t>
                      </a:r>
                      <a:endParaRPr/>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To Grow Followers </a:t>
                      </a:r>
                      <a:endParaRPr sz="15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a:t>+30%</a:t>
                      </a:r>
                      <a:endParaRPr sz="1500" u="none" cap="none" strike="noStrike"/>
                    </a:p>
                    <a:p>
                      <a:pPr indent="0" lvl="0" marL="0" marR="0" rtl="0" algn="l">
                        <a:lnSpc>
                          <a:spcPct val="100000"/>
                        </a:lnSpc>
                        <a:spcBef>
                          <a:spcPts val="0"/>
                        </a:spcBef>
                        <a:spcAft>
                          <a:spcPts val="0"/>
                        </a:spcAft>
                        <a:buClr>
                          <a:srgbClr val="000000"/>
                        </a:buClr>
                        <a:buSzPts val="1400"/>
                        <a:buFont typeface="Arial"/>
                        <a:buNone/>
                      </a:pPr>
                      <a:r>
                        <a:t/>
                      </a:r>
                      <a:endParaRPr sz="15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a:t>in 6 months time</a:t>
                      </a:r>
                      <a:endParaRPr sz="1500" u="none" cap="none" strike="noStrike"/>
                    </a:p>
                    <a:p>
                      <a:pPr indent="0" lvl="0" marL="0" marR="0" rtl="0" algn="l">
                        <a:lnSpc>
                          <a:spcPct val="100000"/>
                        </a:lnSpc>
                        <a:spcBef>
                          <a:spcPts val="0"/>
                        </a:spcBef>
                        <a:spcAft>
                          <a:spcPts val="0"/>
                        </a:spcAft>
                        <a:buClr>
                          <a:srgbClr val="000000"/>
                        </a:buClr>
                        <a:buSzPts val="1400"/>
                        <a:buFont typeface="Arial"/>
                        <a:buNone/>
                      </a:pPr>
                      <a:r>
                        <a:t/>
                      </a:r>
                      <a:endParaRPr sz="15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1500" u="none" cap="none" strike="noStrike"/>
                        <a:t>Boost Instagram follower count by 30% and increase story views by 30% within 6 months using high-quality visuals and interactive content.</a:t>
                      </a:r>
                      <a:endParaRPr sz="15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g273f00a8ea7_0_7"/>
          <p:cNvGrpSpPr/>
          <p:nvPr/>
        </p:nvGrpSpPr>
        <p:grpSpPr>
          <a:xfrm>
            <a:off x="727220" y="171998"/>
            <a:ext cx="10231500" cy="788808"/>
            <a:chOff x="727220" y="171998"/>
            <a:chExt cx="10231500" cy="788808"/>
          </a:xfrm>
        </p:grpSpPr>
        <p:sp>
          <p:nvSpPr>
            <p:cNvPr id="121" name="Google Shape;121;g273f00a8ea7_0_7"/>
            <p:cNvSpPr txBox="1"/>
            <p:nvPr/>
          </p:nvSpPr>
          <p:spPr>
            <a:xfrm>
              <a:off x="727220" y="252960"/>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4000" u="none" cap="none" strike="noStrike">
                  <a:solidFill>
                    <a:srgbClr val="FF3300"/>
                  </a:solidFill>
                  <a:latin typeface="Montserrat SemiBold"/>
                  <a:ea typeface="Montserrat SemiBold"/>
                  <a:cs typeface="Montserrat SemiBold"/>
                  <a:sym typeface="Montserrat SemiBold"/>
                </a:rPr>
                <a:t>Company Background</a:t>
              </a:r>
              <a:endParaRPr b="0" i="0" sz="2000" u="none" cap="none" strike="noStrike">
                <a:solidFill>
                  <a:srgbClr val="000000"/>
                </a:solidFill>
                <a:latin typeface="Arial"/>
                <a:ea typeface="Arial"/>
                <a:cs typeface="Arial"/>
                <a:sym typeface="Arial"/>
              </a:endParaRPr>
            </a:p>
          </p:txBody>
        </p:sp>
        <p:cxnSp>
          <p:nvCxnSpPr>
            <p:cNvPr id="122" name="Google Shape;122;g273f00a8ea7_0_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23" name="Google Shape;123;g273f00a8ea7_0_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24" name="Google Shape;124;g273f00a8ea7_0_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pSp>
        <p:nvGrpSpPr>
          <p:cNvPr id="125" name="Google Shape;125;g273f00a8ea7_0_7"/>
          <p:cNvGrpSpPr/>
          <p:nvPr/>
        </p:nvGrpSpPr>
        <p:grpSpPr>
          <a:xfrm>
            <a:off x="512274" y="2438028"/>
            <a:ext cx="11110289" cy="2744738"/>
            <a:chOff x="8158" y="1503232"/>
            <a:chExt cx="11110289" cy="2744738"/>
          </a:xfrm>
        </p:grpSpPr>
        <p:sp>
          <p:nvSpPr>
            <p:cNvPr id="126" name="Google Shape;126;g273f00a8ea7_0_7"/>
            <p:cNvSpPr/>
            <p:nvPr/>
          </p:nvSpPr>
          <p:spPr>
            <a:xfrm>
              <a:off x="806135" y="1503232"/>
              <a:ext cx="859359" cy="859359"/>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73f00a8ea7_0_7"/>
            <p:cNvSpPr/>
            <p:nvPr/>
          </p:nvSpPr>
          <p:spPr>
            <a:xfrm>
              <a:off x="8158" y="2480615"/>
              <a:ext cx="2455312" cy="6560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273f00a8ea7_0_7"/>
            <p:cNvSpPr txBox="1"/>
            <p:nvPr/>
          </p:nvSpPr>
          <p:spPr>
            <a:xfrm>
              <a:off x="8158" y="2480615"/>
              <a:ext cx="2455312" cy="65602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SG" sz="1400">
                  <a:solidFill>
                    <a:schemeClr val="dk1"/>
                  </a:solidFill>
                  <a:latin typeface="Calibri"/>
                  <a:ea typeface="Calibri"/>
                  <a:cs typeface="Calibri"/>
                  <a:sym typeface="Calibri"/>
                </a:rPr>
                <a:t>Thai To Go is a halal thai restaurant on Changi road near Eunos MRT</a:t>
              </a:r>
              <a:endParaRPr sz="1400">
                <a:solidFill>
                  <a:schemeClr val="dk1"/>
                </a:solidFill>
                <a:latin typeface="Calibri"/>
                <a:ea typeface="Calibri"/>
                <a:cs typeface="Calibri"/>
                <a:sym typeface="Calibri"/>
              </a:endParaRPr>
            </a:p>
          </p:txBody>
        </p:sp>
        <p:sp>
          <p:nvSpPr>
            <p:cNvPr id="129" name="Google Shape;129;g273f00a8ea7_0_7"/>
            <p:cNvSpPr/>
            <p:nvPr/>
          </p:nvSpPr>
          <p:spPr>
            <a:xfrm>
              <a:off x="8158" y="3191538"/>
              <a:ext cx="2455312" cy="10564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73f00a8ea7_0_7"/>
            <p:cNvSpPr/>
            <p:nvPr/>
          </p:nvSpPr>
          <p:spPr>
            <a:xfrm>
              <a:off x="3691127" y="1503232"/>
              <a:ext cx="859359" cy="859359"/>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73f00a8ea7_0_7"/>
            <p:cNvSpPr/>
            <p:nvPr/>
          </p:nvSpPr>
          <p:spPr>
            <a:xfrm>
              <a:off x="2893150" y="2480615"/>
              <a:ext cx="2455312" cy="6560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73f00a8ea7_0_7"/>
            <p:cNvSpPr txBox="1"/>
            <p:nvPr/>
          </p:nvSpPr>
          <p:spPr>
            <a:xfrm>
              <a:off x="2893150" y="2480615"/>
              <a:ext cx="2455312" cy="65602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SG" sz="1400">
                  <a:solidFill>
                    <a:schemeClr val="dk1"/>
                  </a:solidFill>
                  <a:latin typeface="Calibri"/>
                  <a:ea typeface="Calibri"/>
                  <a:cs typeface="Calibri"/>
                  <a:sym typeface="Calibri"/>
                </a:rPr>
                <a:t>They offer </a:t>
              </a:r>
              <a:endParaRPr sz="1400">
                <a:solidFill>
                  <a:schemeClr val="dk1"/>
                </a:solidFill>
                <a:latin typeface="Calibri"/>
                <a:ea typeface="Calibri"/>
                <a:cs typeface="Calibri"/>
                <a:sym typeface="Calibri"/>
              </a:endParaRPr>
            </a:p>
          </p:txBody>
        </p:sp>
        <p:sp>
          <p:nvSpPr>
            <p:cNvPr id="133" name="Google Shape;133;g273f00a8ea7_0_7"/>
            <p:cNvSpPr/>
            <p:nvPr/>
          </p:nvSpPr>
          <p:spPr>
            <a:xfrm>
              <a:off x="2893150" y="3191538"/>
              <a:ext cx="2455312" cy="10564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73f00a8ea7_0_7"/>
            <p:cNvSpPr txBox="1"/>
            <p:nvPr/>
          </p:nvSpPr>
          <p:spPr>
            <a:xfrm>
              <a:off x="2893150" y="3191538"/>
              <a:ext cx="2455312" cy="105643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SG" sz="1100">
                  <a:solidFill>
                    <a:schemeClr val="dk1"/>
                  </a:solidFill>
                  <a:latin typeface="Calibri"/>
                  <a:ea typeface="Calibri"/>
                  <a:cs typeface="Calibri"/>
                  <a:sym typeface="Calibri"/>
                </a:rPr>
                <a:t>Order &amp; Pickup</a:t>
              </a:r>
              <a:endParaRPr sz="1100">
                <a:solidFill>
                  <a:schemeClr val="dk1"/>
                </a:solidFill>
                <a:latin typeface="Calibri"/>
                <a:ea typeface="Calibri"/>
                <a:cs typeface="Calibri"/>
                <a:sym typeface="Calibri"/>
              </a:endParaRPr>
            </a:p>
            <a:p>
              <a:pPr indent="0" lvl="0" marL="0" marR="0" rtl="0" algn="ctr">
                <a:lnSpc>
                  <a:spcPct val="100000"/>
                </a:lnSpc>
                <a:spcBef>
                  <a:spcPts val="385"/>
                </a:spcBef>
                <a:spcAft>
                  <a:spcPts val="0"/>
                </a:spcAft>
                <a:buNone/>
              </a:pPr>
              <a:r>
                <a:rPr lang="en-SG" sz="1100">
                  <a:solidFill>
                    <a:schemeClr val="dk1"/>
                  </a:solidFill>
                  <a:latin typeface="Calibri"/>
                  <a:ea typeface="Calibri"/>
                  <a:cs typeface="Calibri"/>
                  <a:sym typeface="Calibri"/>
                </a:rPr>
                <a:t>Island wide delivery</a:t>
              </a:r>
              <a:endParaRPr sz="1100">
                <a:solidFill>
                  <a:schemeClr val="dk1"/>
                </a:solidFill>
                <a:latin typeface="Calibri"/>
                <a:ea typeface="Calibri"/>
                <a:cs typeface="Calibri"/>
                <a:sym typeface="Calibri"/>
              </a:endParaRPr>
            </a:p>
            <a:p>
              <a:pPr indent="0" lvl="0" marL="0" marR="0" rtl="0" algn="ctr">
                <a:lnSpc>
                  <a:spcPct val="100000"/>
                </a:lnSpc>
                <a:spcBef>
                  <a:spcPts val="385"/>
                </a:spcBef>
                <a:spcAft>
                  <a:spcPts val="0"/>
                </a:spcAft>
                <a:buNone/>
              </a:pPr>
              <a:r>
                <a:rPr lang="en-SG" sz="1100">
                  <a:solidFill>
                    <a:schemeClr val="dk1"/>
                  </a:solidFill>
                  <a:latin typeface="Calibri"/>
                  <a:ea typeface="Calibri"/>
                  <a:cs typeface="Calibri"/>
                  <a:sym typeface="Calibri"/>
                </a:rPr>
                <a:t>D</a:t>
              </a:r>
              <a:r>
                <a:rPr b="0" i="0" lang="en-SG" sz="1100">
                  <a:solidFill>
                    <a:schemeClr val="dk1"/>
                  </a:solidFill>
                  <a:latin typeface="Calibri"/>
                  <a:ea typeface="Calibri"/>
                  <a:cs typeface="Calibri"/>
                  <a:sym typeface="Calibri"/>
                </a:rPr>
                <a:t>ining In</a:t>
              </a:r>
              <a:endParaRPr sz="1100">
                <a:solidFill>
                  <a:schemeClr val="dk1"/>
                </a:solidFill>
                <a:latin typeface="Calibri"/>
                <a:ea typeface="Calibri"/>
                <a:cs typeface="Calibri"/>
                <a:sym typeface="Calibri"/>
              </a:endParaRPr>
            </a:p>
            <a:p>
              <a:pPr indent="0" lvl="0" marL="0" marR="0" rtl="0" algn="ctr">
                <a:lnSpc>
                  <a:spcPct val="100000"/>
                </a:lnSpc>
                <a:spcBef>
                  <a:spcPts val="385"/>
                </a:spcBef>
                <a:spcAft>
                  <a:spcPts val="0"/>
                </a:spcAft>
                <a:buNone/>
              </a:pPr>
              <a:r>
                <a:rPr b="0" i="0" lang="en-SG" sz="1100">
                  <a:solidFill>
                    <a:schemeClr val="dk1"/>
                  </a:solidFill>
                  <a:latin typeface="Calibri"/>
                  <a:ea typeface="Calibri"/>
                  <a:cs typeface="Calibri"/>
                  <a:sym typeface="Calibri"/>
                </a:rPr>
                <a:t>Mini catering for min </a:t>
              </a:r>
              <a:r>
                <a:rPr lang="en-SG" sz="1100">
                  <a:solidFill>
                    <a:schemeClr val="dk1"/>
                  </a:solidFill>
                  <a:latin typeface="Calibri"/>
                  <a:ea typeface="Calibri"/>
                  <a:cs typeface="Calibri"/>
                  <a:sym typeface="Calibri"/>
                </a:rPr>
                <a:t>1</a:t>
              </a:r>
              <a:r>
                <a:rPr b="0" i="0" lang="en-SG" sz="1100">
                  <a:solidFill>
                    <a:schemeClr val="dk1"/>
                  </a:solidFill>
                  <a:latin typeface="Calibri"/>
                  <a:ea typeface="Calibri"/>
                  <a:cs typeface="Calibri"/>
                  <a:sym typeface="Calibri"/>
                </a:rPr>
                <a:t>0 pax (No license to do full catering)</a:t>
              </a:r>
              <a:endParaRPr sz="1100">
                <a:solidFill>
                  <a:schemeClr val="dk1"/>
                </a:solidFill>
                <a:latin typeface="Calibri"/>
                <a:ea typeface="Calibri"/>
                <a:cs typeface="Calibri"/>
                <a:sym typeface="Calibri"/>
              </a:endParaRPr>
            </a:p>
          </p:txBody>
        </p:sp>
        <p:sp>
          <p:nvSpPr>
            <p:cNvPr id="135" name="Google Shape;135;g273f00a8ea7_0_7"/>
            <p:cNvSpPr/>
            <p:nvPr/>
          </p:nvSpPr>
          <p:spPr>
            <a:xfrm>
              <a:off x="6576119" y="1503232"/>
              <a:ext cx="859359" cy="859359"/>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273f00a8ea7_0_7"/>
            <p:cNvSpPr/>
            <p:nvPr/>
          </p:nvSpPr>
          <p:spPr>
            <a:xfrm>
              <a:off x="5778142" y="2480615"/>
              <a:ext cx="2455312" cy="6560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73f00a8ea7_0_7"/>
            <p:cNvSpPr txBox="1"/>
            <p:nvPr/>
          </p:nvSpPr>
          <p:spPr>
            <a:xfrm>
              <a:off x="5778142" y="2480615"/>
              <a:ext cx="2455312" cy="65602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SG" sz="1400">
                  <a:solidFill>
                    <a:schemeClr val="dk1"/>
                  </a:solidFill>
                  <a:latin typeface="Calibri"/>
                  <a:ea typeface="Calibri"/>
                  <a:cs typeface="Calibri"/>
                  <a:sym typeface="Calibri"/>
                </a:rPr>
                <a:t>In operation for 10 years already</a:t>
              </a:r>
              <a:endParaRPr sz="1400">
                <a:solidFill>
                  <a:schemeClr val="dk1"/>
                </a:solidFill>
                <a:latin typeface="Calibri"/>
                <a:ea typeface="Calibri"/>
                <a:cs typeface="Calibri"/>
                <a:sym typeface="Calibri"/>
              </a:endParaRPr>
            </a:p>
          </p:txBody>
        </p:sp>
        <p:sp>
          <p:nvSpPr>
            <p:cNvPr id="138" name="Google Shape;138;g273f00a8ea7_0_7"/>
            <p:cNvSpPr/>
            <p:nvPr/>
          </p:nvSpPr>
          <p:spPr>
            <a:xfrm>
              <a:off x="5778142" y="3191538"/>
              <a:ext cx="2455312" cy="10564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73f00a8ea7_0_7"/>
            <p:cNvSpPr/>
            <p:nvPr/>
          </p:nvSpPr>
          <p:spPr>
            <a:xfrm>
              <a:off x="9461111" y="1503232"/>
              <a:ext cx="859359" cy="859359"/>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73f00a8ea7_0_7"/>
            <p:cNvSpPr/>
            <p:nvPr/>
          </p:nvSpPr>
          <p:spPr>
            <a:xfrm>
              <a:off x="8663135" y="2480615"/>
              <a:ext cx="2455312" cy="65602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73f00a8ea7_0_7"/>
            <p:cNvSpPr txBox="1"/>
            <p:nvPr/>
          </p:nvSpPr>
          <p:spPr>
            <a:xfrm>
              <a:off x="8663135" y="2480615"/>
              <a:ext cx="2455312" cy="65602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SG" sz="1400">
                  <a:solidFill>
                    <a:schemeClr val="dk1"/>
                  </a:solidFill>
                  <a:latin typeface="Calibri"/>
                  <a:ea typeface="Calibri"/>
                  <a:cs typeface="Calibri"/>
                  <a:sym typeface="Calibri"/>
                </a:rPr>
                <a:t>The company website address is:  http://thaitogo.sg</a:t>
              </a:r>
              <a:endParaRPr sz="1400">
                <a:solidFill>
                  <a:schemeClr val="dk1"/>
                </a:solidFill>
                <a:latin typeface="Calibri"/>
                <a:ea typeface="Calibri"/>
                <a:cs typeface="Calibri"/>
                <a:sym typeface="Calibri"/>
              </a:endParaRPr>
            </a:p>
          </p:txBody>
        </p:sp>
        <p:sp>
          <p:nvSpPr>
            <p:cNvPr id="142" name="Google Shape;142;g273f00a8ea7_0_7"/>
            <p:cNvSpPr/>
            <p:nvPr/>
          </p:nvSpPr>
          <p:spPr>
            <a:xfrm>
              <a:off x="8663135" y="3191538"/>
              <a:ext cx="2455312" cy="10564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sp>
        <p:nvSpPr>
          <p:cNvPr id="474" name="Google Shape;474;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15"/>
          <p:cNvSpPr/>
          <p:nvPr/>
        </p:nvSpPr>
        <p:spPr>
          <a:xfrm rot="10800000">
            <a:off x="-11723" y="-1"/>
            <a:ext cx="12225953" cy="6868071"/>
          </a:xfrm>
          <a:prstGeom prst="rect">
            <a:avLst/>
          </a:prstGeom>
          <a:gradFill>
            <a:gsLst>
              <a:gs pos="0">
                <a:srgbClr val="000000"/>
              </a:gs>
              <a:gs pos="100000">
                <a:srgbClr val="2F5496"/>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15"/>
          <p:cNvSpPr/>
          <p:nvPr/>
        </p:nvSpPr>
        <p:spPr>
          <a:xfrm flipH="1" rot="10800000">
            <a:off x="441959" y="-3"/>
            <a:ext cx="11772269" cy="6868074"/>
          </a:xfrm>
          <a:prstGeom prst="rect">
            <a:avLst/>
          </a:prstGeom>
          <a:gradFill>
            <a:gsLst>
              <a:gs pos="0">
                <a:srgbClr val="1F3864">
                  <a:alpha val="82745"/>
                </a:srgbClr>
              </a:gs>
              <a:gs pos="21000">
                <a:srgbClr val="1F3864">
                  <a:alpha val="82745"/>
                </a:srgbClr>
              </a:gs>
              <a:gs pos="100000">
                <a:srgbClr val="4472C4">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15"/>
          <p:cNvSpPr/>
          <p:nvPr/>
        </p:nvSpPr>
        <p:spPr>
          <a:xfrm rot="10800000">
            <a:off x="-15200" y="0"/>
            <a:ext cx="3623374" cy="6868072"/>
          </a:xfrm>
          <a:prstGeom prst="rect">
            <a:avLst/>
          </a:prstGeom>
          <a:gradFill>
            <a:gsLst>
              <a:gs pos="0">
                <a:srgbClr val="2F5496">
                  <a:alpha val="0"/>
                </a:srgbClr>
              </a:gs>
              <a:gs pos="99000">
                <a:srgbClr val="000000">
                  <a:alpha val="40784"/>
                </a:srgbClr>
              </a:gs>
              <a:gs pos="100000">
                <a:srgbClr val="000000">
                  <a:alpha val="40784"/>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15"/>
          <p:cNvSpPr/>
          <p:nvPr/>
        </p:nvSpPr>
        <p:spPr>
          <a:xfrm flipH="1">
            <a:off x="-15875" y="-3"/>
            <a:ext cx="12233581" cy="6868076"/>
          </a:xfrm>
          <a:prstGeom prst="rect">
            <a:avLst/>
          </a:prstGeom>
          <a:gradFill>
            <a:gsLst>
              <a:gs pos="0">
                <a:srgbClr val="2F5496">
                  <a:alpha val="0"/>
                </a:srgbClr>
              </a:gs>
              <a:gs pos="3000">
                <a:srgbClr val="2F5496">
                  <a:alpha val="0"/>
                </a:srgbClr>
              </a:gs>
              <a:gs pos="100000">
                <a:srgbClr val="000000">
                  <a:alpha val="72941"/>
                </a:srgbClr>
              </a:gs>
            </a:gsLst>
            <a:lin ang="17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15"/>
          <p:cNvSpPr/>
          <p:nvPr/>
        </p:nvSpPr>
        <p:spPr>
          <a:xfrm flipH="1" rot="5400000">
            <a:off x="4484334" y="-861824"/>
            <a:ext cx="6861931" cy="8597859"/>
          </a:xfrm>
          <a:prstGeom prst="rect">
            <a:avLst/>
          </a:prstGeom>
          <a:gradFill>
            <a:gsLst>
              <a:gs pos="0">
                <a:srgbClr val="2F5496">
                  <a:alpha val="0"/>
                </a:srgbClr>
              </a:gs>
              <a:gs pos="3000">
                <a:srgbClr val="2F5496">
                  <a:alpha val="0"/>
                </a:srgbClr>
              </a:gs>
              <a:gs pos="100000">
                <a:srgbClr val="000000">
                  <a:alpha val="26666"/>
                </a:srgbClr>
              </a:gs>
            </a:gsLst>
            <a:lin ang="1380000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15"/>
          <p:cNvSpPr/>
          <p:nvPr/>
        </p:nvSpPr>
        <p:spPr>
          <a:xfrm rot="5993193">
            <a:off x="1186972" y="1089049"/>
            <a:ext cx="4967533" cy="4988390"/>
          </a:xfrm>
          <a:prstGeom prst="ellipse">
            <a:avLst/>
          </a:prstGeom>
          <a:gradFill>
            <a:gsLst>
              <a:gs pos="0">
                <a:srgbClr val="4472C4">
                  <a:alpha val="25882"/>
                </a:srgbClr>
              </a:gs>
              <a:gs pos="85000">
                <a:srgbClr val="8DA9DB">
                  <a:alpha val="0"/>
                </a:srgbClr>
              </a:gs>
              <a:gs pos="100000">
                <a:srgbClr val="8DA9DB">
                  <a:alpha val="0"/>
                </a:srgbClr>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15"/>
          <p:cNvSpPr txBox="1"/>
          <p:nvPr/>
        </p:nvSpPr>
        <p:spPr>
          <a:xfrm>
            <a:off x="4162567" y="818984"/>
            <a:ext cx="6714699" cy="3178689"/>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t/>
            </a:r>
            <a:endParaRPr sz="4800">
              <a:solidFill>
                <a:srgbClr val="FFFFFF"/>
              </a:solidFill>
              <a:latin typeface="Calibri"/>
              <a:ea typeface="Calibri"/>
              <a:cs typeface="Calibri"/>
              <a:sym typeface="Calibri"/>
            </a:endParaRPr>
          </a:p>
        </p:txBody>
      </p:sp>
      <p:sp>
        <p:nvSpPr>
          <p:cNvPr id="482" name="Google Shape;482;p15"/>
          <p:cNvSpPr/>
          <p:nvPr/>
        </p:nvSpPr>
        <p:spPr>
          <a:xfrm flipH="1">
            <a:off x="-3" y="4490110"/>
            <a:ext cx="12217710" cy="2377962"/>
          </a:xfrm>
          <a:prstGeom prst="rect">
            <a:avLst/>
          </a:prstGeom>
          <a:gradFill>
            <a:gsLst>
              <a:gs pos="0">
                <a:srgbClr val="2F5496">
                  <a:alpha val="49803"/>
                </a:srgbClr>
              </a:gs>
              <a:gs pos="99000">
                <a:srgbClr val="000000">
                  <a:alpha val="33725"/>
                </a:srgbClr>
              </a:gs>
              <a:gs pos="100000">
                <a:srgbClr val="000000">
                  <a:alpha val="33725"/>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15"/>
          <p:cNvSpPr txBox="1"/>
          <p:nvPr>
            <p:ph idx="12" type="sldNum"/>
          </p:nvPr>
        </p:nvSpPr>
        <p:spPr>
          <a:xfrm>
            <a:off x="11704320" y="6455664"/>
            <a:ext cx="44805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600"/>
              </a:spcAft>
              <a:buClr>
                <a:srgbClr val="000000"/>
              </a:buClr>
              <a:buSzPts val="1200"/>
              <a:buFont typeface="Arial"/>
              <a:buNone/>
            </a:pPr>
            <a:fld id="{00000000-1234-1234-1234-123412341234}" type="slidenum">
              <a:rPr lang="en-SG" sz="1100">
                <a:solidFill>
                  <a:srgbClr val="FFFFFF"/>
                </a:solidFill>
              </a:rPr>
              <a:t>‹#›</a:t>
            </a:fld>
            <a:endParaRPr sz="1100">
              <a:solidFill>
                <a:srgbClr val="FFFFFF"/>
              </a:solidFill>
            </a:endParaRPr>
          </a:p>
        </p:txBody>
      </p:sp>
      <p:sp>
        <p:nvSpPr>
          <p:cNvPr id="484" name="Google Shape;484;p15"/>
          <p:cNvSpPr txBox="1"/>
          <p:nvPr/>
        </p:nvSpPr>
        <p:spPr>
          <a:xfrm>
            <a:off x="3051571" y="1935568"/>
            <a:ext cx="6118166" cy="23083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SG" sz="7200" u="none" cap="none" strike="noStrike">
                <a:solidFill>
                  <a:srgbClr val="FF3300"/>
                </a:solidFill>
                <a:latin typeface="Montserrat SemiBold"/>
                <a:ea typeface="Montserrat SemiBold"/>
                <a:cs typeface="Montserrat SemiBold"/>
                <a:sym typeface="Montserrat SemiBold"/>
              </a:rPr>
              <a:t>Marketing Execution</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grpSp>
        <p:nvGrpSpPr>
          <p:cNvPr id="489" name="Google Shape;489;p16"/>
          <p:cNvGrpSpPr/>
          <p:nvPr/>
        </p:nvGrpSpPr>
        <p:grpSpPr>
          <a:xfrm>
            <a:off x="727221" y="171998"/>
            <a:ext cx="9333301" cy="762797"/>
            <a:chOff x="727221" y="171998"/>
            <a:chExt cx="9333301" cy="762797"/>
          </a:xfrm>
        </p:grpSpPr>
        <p:cxnSp>
          <p:nvCxnSpPr>
            <p:cNvPr id="490" name="Google Shape;490;p1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491" name="Google Shape;491;p1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492" name="Google Shape;492;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493" name="Google Shape;493;p16"/>
          <p:cNvSpPr txBox="1"/>
          <p:nvPr/>
        </p:nvSpPr>
        <p:spPr>
          <a:xfrm>
            <a:off x="2347257" y="201244"/>
            <a:ext cx="609322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3600" u="none" cap="none" strike="noStrike">
                <a:solidFill>
                  <a:srgbClr val="FF3300"/>
                </a:solidFill>
                <a:latin typeface="Montserrat SemiBold"/>
                <a:ea typeface="Montserrat SemiBold"/>
                <a:cs typeface="Montserrat SemiBold"/>
                <a:sym typeface="Montserrat SemiBold"/>
              </a:rPr>
              <a:t>SEM - Google Search Ads </a:t>
            </a:r>
            <a:endParaRPr b="0" i="0" sz="1800" u="none" cap="none" strike="noStrike">
              <a:solidFill>
                <a:srgbClr val="000000"/>
              </a:solidFill>
              <a:latin typeface="Arial"/>
              <a:ea typeface="Arial"/>
              <a:cs typeface="Arial"/>
              <a:sym typeface="Arial"/>
            </a:endParaRPr>
          </a:p>
        </p:txBody>
      </p:sp>
      <p:pic>
        <p:nvPicPr>
          <p:cNvPr id="494" name="Google Shape;494;p16"/>
          <p:cNvPicPr preferRelativeResize="0"/>
          <p:nvPr/>
        </p:nvPicPr>
        <p:blipFill rotWithShape="1">
          <a:blip r:embed="rId3">
            <a:alphaModFix/>
          </a:blip>
          <a:srcRect b="0" l="0" r="0" t="0"/>
          <a:stretch/>
        </p:blipFill>
        <p:spPr>
          <a:xfrm>
            <a:off x="3083879" y="1022016"/>
            <a:ext cx="7606288" cy="5663986"/>
          </a:xfrm>
          <a:prstGeom prst="rect">
            <a:avLst/>
          </a:prstGeom>
          <a:noFill/>
          <a:ln cap="flat" cmpd="sng" w="57150">
            <a:solidFill>
              <a:schemeClr val="dk1"/>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grpSp>
        <p:nvGrpSpPr>
          <p:cNvPr id="499" name="Google Shape;499;p17"/>
          <p:cNvGrpSpPr/>
          <p:nvPr/>
        </p:nvGrpSpPr>
        <p:grpSpPr>
          <a:xfrm>
            <a:off x="727221" y="171998"/>
            <a:ext cx="9333301" cy="762797"/>
            <a:chOff x="727221" y="171998"/>
            <a:chExt cx="9333301" cy="762797"/>
          </a:xfrm>
        </p:grpSpPr>
        <p:cxnSp>
          <p:nvCxnSpPr>
            <p:cNvPr id="500" name="Google Shape;500;p1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01" name="Google Shape;501;p1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02" name="Google Shape;50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503" name="Google Shape;503;p17"/>
          <p:cNvSpPr txBox="1"/>
          <p:nvPr/>
        </p:nvSpPr>
        <p:spPr>
          <a:xfrm>
            <a:off x="1592728" y="136525"/>
            <a:ext cx="900654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3600" u="none" cap="none" strike="noStrike">
                <a:solidFill>
                  <a:srgbClr val="FF3300"/>
                </a:solidFill>
                <a:latin typeface="Montserrat SemiBold"/>
                <a:ea typeface="Montserrat SemiBold"/>
                <a:cs typeface="Montserrat SemiBold"/>
                <a:sym typeface="Montserrat SemiBold"/>
              </a:rPr>
              <a:t>S</a:t>
            </a:r>
            <a:r>
              <a:rPr b="1" i="0" lang="en-SG" sz="3200" u="none" cap="none" strike="noStrike">
                <a:solidFill>
                  <a:srgbClr val="FF3300"/>
                </a:solidFill>
                <a:latin typeface="Montserrat SemiBold"/>
                <a:ea typeface="Montserrat SemiBold"/>
                <a:cs typeface="Montserrat SemiBold"/>
                <a:sym typeface="Montserrat SemiBold"/>
              </a:rPr>
              <a:t>EM - Google Search Ads (Ad Mock-ups) </a:t>
            </a:r>
            <a:endParaRPr b="0" i="0" sz="1600" u="none" cap="none" strike="noStrike">
              <a:solidFill>
                <a:srgbClr val="000000"/>
              </a:solidFill>
              <a:latin typeface="Arial"/>
              <a:ea typeface="Arial"/>
              <a:cs typeface="Arial"/>
              <a:sym typeface="Arial"/>
            </a:endParaRPr>
          </a:p>
        </p:txBody>
      </p:sp>
      <p:pic>
        <p:nvPicPr>
          <p:cNvPr id="504" name="Google Shape;504;p17"/>
          <p:cNvPicPr preferRelativeResize="0"/>
          <p:nvPr/>
        </p:nvPicPr>
        <p:blipFill rotWithShape="1">
          <a:blip r:embed="rId3">
            <a:alphaModFix/>
          </a:blip>
          <a:srcRect b="0" l="0" r="0" t="0"/>
          <a:stretch/>
        </p:blipFill>
        <p:spPr>
          <a:xfrm>
            <a:off x="1819470" y="1125518"/>
            <a:ext cx="7829682" cy="1585097"/>
          </a:xfrm>
          <a:prstGeom prst="rect">
            <a:avLst/>
          </a:prstGeom>
          <a:noFill/>
          <a:ln cap="flat" cmpd="dbl" w="50800">
            <a:solidFill>
              <a:srgbClr val="FF0000">
                <a:alpha val="78823"/>
              </a:srgbClr>
            </a:solidFill>
            <a:prstDash val="solid"/>
            <a:bevel/>
            <a:headEnd len="sm" w="sm" type="none"/>
            <a:tailEnd len="sm" w="sm" type="none"/>
          </a:ln>
        </p:spPr>
      </p:pic>
      <p:pic>
        <p:nvPicPr>
          <p:cNvPr id="505" name="Google Shape;505;p17"/>
          <p:cNvPicPr preferRelativeResize="0"/>
          <p:nvPr/>
        </p:nvPicPr>
        <p:blipFill rotWithShape="1">
          <a:blip r:embed="rId4">
            <a:alphaModFix/>
          </a:blip>
          <a:srcRect b="0" l="0" r="0" t="0"/>
          <a:stretch/>
        </p:blipFill>
        <p:spPr>
          <a:xfrm>
            <a:off x="1819470" y="3369490"/>
            <a:ext cx="4236399" cy="3316503"/>
          </a:xfrm>
          <a:prstGeom prst="rect">
            <a:avLst/>
          </a:prstGeom>
          <a:noFill/>
          <a:ln cap="flat" cmpd="sng" w="38100">
            <a:solidFill>
              <a:srgbClr val="FF0000"/>
            </a:solidFill>
            <a:prstDash val="solid"/>
            <a:round/>
            <a:headEnd len="sm" w="sm" type="none"/>
            <a:tailEnd len="sm" w="sm" type="none"/>
          </a:ln>
        </p:spPr>
      </p:pic>
      <p:pic>
        <p:nvPicPr>
          <p:cNvPr id="506" name="Google Shape;506;p17"/>
          <p:cNvPicPr preferRelativeResize="0"/>
          <p:nvPr/>
        </p:nvPicPr>
        <p:blipFill rotWithShape="1">
          <a:blip r:embed="rId5">
            <a:alphaModFix/>
          </a:blip>
          <a:srcRect b="0" l="0" r="0" t="0"/>
          <a:stretch/>
        </p:blipFill>
        <p:spPr>
          <a:xfrm>
            <a:off x="6255456" y="3548586"/>
            <a:ext cx="4710288" cy="2655824"/>
          </a:xfrm>
          <a:prstGeom prst="rect">
            <a:avLst/>
          </a:prstGeom>
          <a:noFill/>
          <a:ln cap="flat" cmpd="sng" w="38100">
            <a:solidFill>
              <a:srgbClr val="FF0000"/>
            </a:solidFill>
            <a:prstDash val="solid"/>
            <a:round/>
            <a:headEnd len="sm" w="sm" type="none"/>
            <a:tailEnd len="sm" w="sm" type="none"/>
          </a:ln>
        </p:spPr>
      </p:pic>
      <p:sp>
        <p:nvSpPr>
          <p:cNvPr id="507" name="Google Shape;507;p17"/>
          <p:cNvSpPr/>
          <p:nvPr/>
        </p:nvSpPr>
        <p:spPr>
          <a:xfrm>
            <a:off x="6155405" y="5174922"/>
            <a:ext cx="3154849" cy="453364"/>
          </a:xfrm>
          <a:prstGeom prst="rightArrow">
            <a:avLst>
              <a:gd fmla="val 50000" name="adj1"/>
              <a:gd fmla="val 58945"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 name="Google Shape;508;p17"/>
          <p:cNvSpPr/>
          <p:nvPr/>
        </p:nvSpPr>
        <p:spPr>
          <a:xfrm>
            <a:off x="9125043" y="2793281"/>
            <a:ext cx="524108" cy="976285"/>
          </a:xfrm>
          <a:prstGeom prst="downArrow">
            <a:avLst>
              <a:gd fmla="val 50000" name="adj1"/>
              <a:gd fmla="val 50000" name="adj2"/>
            </a:avLst>
          </a:prstGeom>
          <a:solidFill>
            <a:srgbClr val="FF0000"/>
          </a:solidFill>
          <a:ln cap="flat" cmpd="sng" w="381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18"/>
          <p:cNvGrpSpPr/>
          <p:nvPr/>
        </p:nvGrpSpPr>
        <p:grpSpPr>
          <a:xfrm>
            <a:off x="727221" y="171998"/>
            <a:ext cx="9333301" cy="762797"/>
            <a:chOff x="727221" y="171998"/>
            <a:chExt cx="9333301" cy="762797"/>
          </a:xfrm>
        </p:grpSpPr>
        <p:cxnSp>
          <p:nvCxnSpPr>
            <p:cNvPr id="514" name="Google Shape;514;p1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15" name="Google Shape;515;p1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16" name="Google Shape;51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517" name="Google Shape;517;p18"/>
          <p:cNvSpPr txBox="1"/>
          <p:nvPr/>
        </p:nvSpPr>
        <p:spPr>
          <a:xfrm>
            <a:off x="1053978" y="291787"/>
            <a:ext cx="900654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SEM - Google Search Ads (Target Audience)</a:t>
            </a:r>
            <a:endParaRPr b="0" i="0" sz="1400" u="none" cap="none" strike="noStrike">
              <a:solidFill>
                <a:srgbClr val="000000"/>
              </a:solidFill>
              <a:latin typeface="Arial"/>
              <a:ea typeface="Arial"/>
              <a:cs typeface="Arial"/>
              <a:sym typeface="Arial"/>
            </a:endParaRPr>
          </a:p>
        </p:txBody>
      </p:sp>
      <p:sp>
        <p:nvSpPr>
          <p:cNvPr id="518" name="Google Shape;518;p18"/>
          <p:cNvSpPr txBox="1"/>
          <p:nvPr/>
        </p:nvSpPr>
        <p:spPr>
          <a:xfrm>
            <a:off x="727221" y="1054584"/>
            <a:ext cx="9333300" cy="646331"/>
          </a:xfrm>
          <a:prstGeom prst="rect">
            <a:avLst/>
          </a:prstGeom>
          <a:noFill/>
          <a:ln>
            <a:noFill/>
          </a:ln>
        </p:spPr>
        <p:txBody>
          <a:bodyPr anchorCtr="0" anchor="t" bIns="45700" lIns="91425" spcFirstLastPara="1" rIns="91425" wrap="square" tIns="45700">
            <a:spAutoFit/>
          </a:bodyPr>
          <a:lstStyle/>
          <a:p>
            <a:pPr indent="-190500" lvl="0" marL="342900" marR="0" rtl="0" algn="l">
              <a:lnSpc>
                <a:spcPct val="90000"/>
              </a:lnSpc>
              <a:spcBef>
                <a:spcPts val="0"/>
              </a:spcBef>
              <a:spcAft>
                <a:spcPts val="0"/>
              </a:spcAft>
              <a:buClr>
                <a:srgbClr val="000000"/>
              </a:buClr>
              <a:buSzPts val="2400"/>
              <a:buFont typeface="Arial"/>
              <a:buNone/>
            </a:pPr>
            <a:r>
              <a:rPr b="0" i="1" lang="en-SG" sz="2000" u="none" cap="none" strike="noStrike">
                <a:solidFill>
                  <a:srgbClr val="191919"/>
                </a:solidFill>
                <a:latin typeface="Montserrat Medium"/>
                <a:ea typeface="Montserrat Medium"/>
                <a:cs typeface="Montserrat Medium"/>
                <a:sym typeface="Montserrat Medium"/>
              </a:rPr>
              <a:t>Simulate your targeted audience segment</a:t>
            </a:r>
            <a:endParaRPr/>
          </a:p>
          <a:p>
            <a:pPr indent="-190500" lvl="0" marL="342900" marR="0" rtl="0" algn="l">
              <a:lnSpc>
                <a:spcPct val="90000"/>
              </a:lnSpc>
              <a:spcBef>
                <a:spcPts val="0"/>
              </a:spcBef>
              <a:spcAft>
                <a:spcPts val="0"/>
              </a:spcAft>
              <a:buClr>
                <a:srgbClr val="000000"/>
              </a:buClr>
              <a:buSzPts val="2400"/>
              <a:buFont typeface="Arial"/>
              <a:buNone/>
            </a:pPr>
            <a:r>
              <a:rPr b="0" i="1" lang="en-SG" sz="2000" u="none" cap="none" strike="noStrike">
                <a:solidFill>
                  <a:srgbClr val="191919"/>
                </a:solidFill>
                <a:latin typeface="Montserrat Medium"/>
                <a:ea typeface="Montserrat Medium"/>
                <a:cs typeface="Montserrat Medium"/>
                <a:sym typeface="Montserrat Medium"/>
              </a:rPr>
              <a:t>Here is how you access it on google ads here</a:t>
            </a:r>
            <a:endParaRPr/>
          </a:p>
        </p:txBody>
      </p:sp>
      <p:pic>
        <p:nvPicPr>
          <p:cNvPr id="519" name="Google Shape;519;p18"/>
          <p:cNvPicPr preferRelativeResize="0"/>
          <p:nvPr/>
        </p:nvPicPr>
        <p:blipFill rotWithShape="1">
          <a:blip r:embed="rId3">
            <a:alphaModFix/>
          </a:blip>
          <a:srcRect b="0" l="0" r="0" t="0"/>
          <a:stretch/>
        </p:blipFill>
        <p:spPr>
          <a:xfrm>
            <a:off x="553452" y="1054584"/>
            <a:ext cx="9680838" cy="5181977"/>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19"/>
          <p:cNvGrpSpPr/>
          <p:nvPr/>
        </p:nvGrpSpPr>
        <p:grpSpPr>
          <a:xfrm>
            <a:off x="727221" y="171998"/>
            <a:ext cx="9333301" cy="762797"/>
            <a:chOff x="727221" y="171998"/>
            <a:chExt cx="9333301" cy="762797"/>
          </a:xfrm>
        </p:grpSpPr>
        <p:cxnSp>
          <p:nvCxnSpPr>
            <p:cNvPr id="525" name="Google Shape;525;p1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26" name="Google Shape;526;p1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27" name="Google Shape;52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528" name="Google Shape;528;p19"/>
          <p:cNvSpPr txBox="1"/>
          <p:nvPr/>
        </p:nvSpPr>
        <p:spPr>
          <a:xfrm>
            <a:off x="1053978" y="291787"/>
            <a:ext cx="900654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SEM - Google Search Ads (Target Audience)</a:t>
            </a:r>
            <a:endParaRPr b="0" i="0" sz="1400" u="none" cap="none" strike="noStrike">
              <a:solidFill>
                <a:srgbClr val="000000"/>
              </a:solidFill>
              <a:latin typeface="Arial"/>
              <a:ea typeface="Arial"/>
              <a:cs typeface="Arial"/>
              <a:sym typeface="Arial"/>
            </a:endParaRPr>
          </a:p>
        </p:txBody>
      </p:sp>
      <p:sp>
        <p:nvSpPr>
          <p:cNvPr id="529" name="Google Shape;529;p19"/>
          <p:cNvSpPr txBox="1"/>
          <p:nvPr/>
        </p:nvSpPr>
        <p:spPr>
          <a:xfrm>
            <a:off x="727221" y="1054584"/>
            <a:ext cx="9333300" cy="646331"/>
          </a:xfrm>
          <a:prstGeom prst="rect">
            <a:avLst/>
          </a:prstGeom>
          <a:noFill/>
          <a:ln>
            <a:noFill/>
          </a:ln>
        </p:spPr>
        <p:txBody>
          <a:bodyPr anchorCtr="0" anchor="t" bIns="45700" lIns="91425" spcFirstLastPara="1" rIns="91425" wrap="square" tIns="45700">
            <a:spAutoFit/>
          </a:bodyPr>
          <a:lstStyle/>
          <a:p>
            <a:pPr indent="-190500" lvl="0" marL="342900" marR="0" rtl="0" algn="l">
              <a:lnSpc>
                <a:spcPct val="90000"/>
              </a:lnSpc>
              <a:spcBef>
                <a:spcPts val="0"/>
              </a:spcBef>
              <a:spcAft>
                <a:spcPts val="0"/>
              </a:spcAft>
              <a:buClr>
                <a:srgbClr val="000000"/>
              </a:buClr>
              <a:buSzPts val="2400"/>
              <a:buFont typeface="Arial"/>
              <a:buNone/>
            </a:pPr>
            <a:r>
              <a:rPr b="0" i="1" lang="en-SG" sz="2000" u="none" cap="none" strike="noStrike">
                <a:solidFill>
                  <a:srgbClr val="191919"/>
                </a:solidFill>
                <a:latin typeface="Montserrat Medium"/>
                <a:ea typeface="Montserrat Medium"/>
                <a:cs typeface="Montserrat Medium"/>
                <a:sym typeface="Montserrat Medium"/>
              </a:rPr>
              <a:t>Simulate your targeted audience segment</a:t>
            </a:r>
            <a:endParaRPr/>
          </a:p>
          <a:p>
            <a:pPr indent="-190500" lvl="0" marL="342900" marR="0" rtl="0" algn="l">
              <a:lnSpc>
                <a:spcPct val="90000"/>
              </a:lnSpc>
              <a:spcBef>
                <a:spcPts val="0"/>
              </a:spcBef>
              <a:spcAft>
                <a:spcPts val="0"/>
              </a:spcAft>
              <a:buClr>
                <a:srgbClr val="000000"/>
              </a:buClr>
              <a:buSzPts val="2400"/>
              <a:buFont typeface="Arial"/>
              <a:buNone/>
            </a:pPr>
            <a:r>
              <a:rPr b="0" i="1" lang="en-SG" sz="2000" u="none" cap="none" strike="noStrike">
                <a:solidFill>
                  <a:srgbClr val="191919"/>
                </a:solidFill>
                <a:latin typeface="Montserrat Medium"/>
                <a:ea typeface="Montserrat Medium"/>
                <a:cs typeface="Montserrat Medium"/>
                <a:sym typeface="Montserrat Medium"/>
              </a:rPr>
              <a:t>Here is how you access it on google ads here</a:t>
            </a:r>
            <a:endParaRPr/>
          </a:p>
        </p:txBody>
      </p:sp>
      <p:pic>
        <p:nvPicPr>
          <p:cNvPr id="530" name="Google Shape;530;p19"/>
          <p:cNvPicPr preferRelativeResize="0"/>
          <p:nvPr/>
        </p:nvPicPr>
        <p:blipFill rotWithShape="1">
          <a:blip r:embed="rId3">
            <a:alphaModFix/>
          </a:blip>
          <a:srcRect b="0" l="0" r="0" t="0"/>
          <a:stretch/>
        </p:blipFill>
        <p:spPr>
          <a:xfrm>
            <a:off x="727221" y="1153113"/>
            <a:ext cx="9878290" cy="4770088"/>
          </a:xfrm>
          <a:prstGeom prst="rect">
            <a:avLst/>
          </a:prstGeom>
          <a:noFill/>
          <a:ln cap="flat" cmpd="sng" w="38100">
            <a:solidFill>
              <a:schemeClr val="dk1"/>
            </a:solidFill>
            <a:prstDash val="solid"/>
            <a:round/>
            <a:headEnd len="sm" w="sm" type="none"/>
            <a:tailEnd len="sm" w="sm" type="none"/>
          </a:ln>
        </p:spPr>
      </p:pic>
      <p:pic>
        <p:nvPicPr>
          <p:cNvPr id="531" name="Google Shape;531;p19"/>
          <p:cNvPicPr preferRelativeResize="0"/>
          <p:nvPr/>
        </p:nvPicPr>
        <p:blipFill rotWithShape="1">
          <a:blip r:embed="rId4">
            <a:alphaModFix/>
          </a:blip>
          <a:srcRect b="0" l="0" r="0" t="0"/>
          <a:stretch/>
        </p:blipFill>
        <p:spPr>
          <a:xfrm>
            <a:off x="5666366" y="3538157"/>
            <a:ext cx="1219200" cy="112176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pSp>
        <p:nvGrpSpPr>
          <p:cNvPr id="536" name="Google Shape;536;p20"/>
          <p:cNvGrpSpPr/>
          <p:nvPr/>
        </p:nvGrpSpPr>
        <p:grpSpPr>
          <a:xfrm>
            <a:off x="727221" y="171998"/>
            <a:ext cx="9333301" cy="762797"/>
            <a:chOff x="727221" y="171998"/>
            <a:chExt cx="9333301" cy="762797"/>
          </a:xfrm>
        </p:grpSpPr>
        <p:cxnSp>
          <p:nvCxnSpPr>
            <p:cNvPr id="537" name="Google Shape;537;p2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38" name="Google Shape;538;p2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39" name="Google Shape;53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540" name="Google Shape;540;p20"/>
          <p:cNvSpPr txBox="1"/>
          <p:nvPr/>
        </p:nvSpPr>
        <p:spPr>
          <a:xfrm>
            <a:off x="1053978" y="291787"/>
            <a:ext cx="900654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SEM - Google Search Ads (Target Audience)</a:t>
            </a:r>
            <a:endParaRPr b="0" i="0" sz="1400" u="none" cap="none" strike="noStrike">
              <a:solidFill>
                <a:srgbClr val="000000"/>
              </a:solidFill>
              <a:latin typeface="Arial"/>
              <a:ea typeface="Arial"/>
              <a:cs typeface="Arial"/>
              <a:sym typeface="Arial"/>
            </a:endParaRPr>
          </a:p>
        </p:txBody>
      </p:sp>
      <p:sp>
        <p:nvSpPr>
          <p:cNvPr id="541" name="Google Shape;541;p20"/>
          <p:cNvSpPr txBox="1"/>
          <p:nvPr/>
        </p:nvSpPr>
        <p:spPr>
          <a:xfrm>
            <a:off x="727221" y="1054584"/>
            <a:ext cx="9333300" cy="646331"/>
          </a:xfrm>
          <a:prstGeom prst="rect">
            <a:avLst/>
          </a:prstGeom>
          <a:noFill/>
          <a:ln>
            <a:noFill/>
          </a:ln>
        </p:spPr>
        <p:txBody>
          <a:bodyPr anchorCtr="0" anchor="t" bIns="45700" lIns="91425" spcFirstLastPara="1" rIns="91425" wrap="square" tIns="45700">
            <a:spAutoFit/>
          </a:bodyPr>
          <a:lstStyle/>
          <a:p>
            <a:pPr indent="-190500" lvl="0" marL="342900" marR="0" rtl="0" algn="l">
              <a:lnSpc>
                <a:spcPct val="90000"/>
              </a:lnSpc>
              <a:spcBef>
                <a:spcPts val="0"/>
              </a:spcBef>
              <a:spcAft>
                <a:spcPts val="0"/>
              </a:spcAft>
              <a:buClr>
                <a:srgbClr val="000000"/>
              </a:buClr>
              <a:buSzPts val="2400"/>
              <a:buFont typeface="Arial"/>
              <a:buNone/>
            </a:pPr>
            <a:r>
              <a:rPr b="0" i="1" lang="en-SG" sz="2000" u="none" cap="none" strike="noStrike">
                <a:solidFill>
                  <a:srgbClr val="191919"/>
                </a:solidFill>
                <a:latin typeface="Montserrat Medium"/>
                <a:ea typeface="Montserrat Medium"/>
                <a:cs typeface="Montserrat Medium"/>
                <a:sym typeface="Montserrat Medium"/>
              </a:rPr>
              <a:t>Simulate your targeted audience segment</a:t>
            </a:r>
            <a:endParaRPr/>
          </a:p>
          <a:p>
            <a:pPr indent="-190500" lvl="0" marL="342900" marR="0" rtl="0" algn="l">
              <a:lnSpc>
                <a:spcPct val="90000"/>
              </a:lnSpc>
              <a:spcBef>
                <a:spcPts val="0"/>
              </a:spcBef>
              <a:spcAft>
                <a:spcPts val="0"/>
              </a:spcAft>
              <a:buClr>
                <a:srgbClr val="000000"/>
              </a:buClr>
              <a:buSzPts val="2400"/>
              <a:buFont typeface="Arial"/>
              <a:buNone/>
            </a:pPr>
            <a:r>
              <a:rPr b="0" i="1" lang="en-SG" sz="2000" u="none" cap="none" strike="noStrike">
                <a:solidFill>
                  <a:srgbClr val="191919"/>
                </a:solidFill>
                <a:latin typeface="Montserrat Medium"/>
                <a:ea typeface="Montserrat Medium"/>
                <a:cs typeface="Montserrat Medium"/>
                <a:sym typeface="Montserrat Medium"/>
              </a:rPr>
              <a:t>Here is how you access it on google ads here</a:t>
            </a:r>
            <a:endParaRPr/>
          </a:p>
        </p:txBody>
      </p:sp>
      <p:pic>
        <p:nvPicPr>
          <p:cNvPr id="542" name="Google Shape;542;p20"/>
          <p:cNvPicPr preferRelativeResize="0"/>
          <p:nvPr/>
        </p:nvPicPr>
        <p:blipFill rotWithShape="1">
          <a:blip r:embed="rId3">
            <a:alphaModFix/>
          </a:blip>
          <a:srcRect b="0" l="0" r="0" t="0"/>
          <a:stretch/>
        </p:blipFill>
        <p:spPr>
          <a:xfrm>
            <a:off x="727221" y="1054584"/>
            <a:ext cx="9489799" cy="5421554"/>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21"/>
          <p:cNvGrpSpPr/>
          <p:nvPr/>
        </p:nvGrpSpPr>
        <p:grpSpPr>
          <a:xfrm>
            <a:off x="727221" y="171998"/>
            <a:ext cx="9333301" cy="762797"/>
            <a:chOff x="727221" y="171998"/>
            <a:chExt cx="9333301" cy="762797"/>
          </a:xfrm>
        </p:grpSpPr>
        <p:cxnSp>
          <p:nvCxnSpPr>
            <p:cNvPr id="548" name="Google Shape;548;p2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49" name="Google Shape;549;p2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50" name="Google Shape;55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551" name="Google Shape;551;p21"/>
          <p:cNvSpPr txBox="1"/>
          <p:nvPr/>
        </p:nvSpPr>
        <p:spPr>
          <a:xfrm>
            <a:off x="1053978" y="291787"/>
            <a:ext cx="900654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SEM - Google Search Ads (Target Audience)</a:t>
            </a:r>
            <a:endParaRPr b="0" i="0" sz="1400" u="none" cap="none" strike="noStrike">
              <a:solidFill>
                <a:srgbClr val="000000"/>
              </a:solidFill>
              <a:latin typeface="Arial"/>
              <a:ea typeface="Arial"/>
              <a:cs typeface="Arial"/>
              <a:sym typeface="Arial"/>
            </a:endParaRPr>
          </a:p>
        </p:txBody>
      </p:sp>
      <p:pic>
        <p:nvPicPr>
          <p:cNvPr id="552" name="Google Shape;552;p21"/>
          <p:cNvPicPr preferRelativeResize="0"/>
          <p:nvPr/>
        </p:nvPicPr>
        <p:blipFill rotWithShape="1">
          <a:blip r:embed="rId3">
            <a:alphaModFix/>
          </a:blip>
          <a:srcRect b="0" l="0" r="0" t="0"/>
          <a:stretch/>
        </p:blipFill>
        <p:spPr>
          <a:xfrm>
            <a:off x="398794" y="1483308"/>
            <a:ext cx="3267739" cy="5361896"/>
          </a:xfrm>
          <a:prstGeom prst="rect">
            <a:avLst/>
          </a:prstGeom>
          <a:noFill/>
          <a:ln cap="flat" cmpd="sng" w="38100">
            <a:solidFill>
              <a:schemeClr val="dk1"/>
            </a:solidFill>
            <a:prstDash val="solid"/>
            <a:round/>
            <a:headEnd len="sm" w="sm" type="none"/>
            <a:tailEnd len="sm" w="sm" type="none"/>
          </a:ln>
        </p:spPr>
      </p:pic>
      <p:pic>
        <p:nvPicPr>
          <p:cNvPr id="553" name="Google Shape;553;p21"/>
          <p:cNvPicPr preferRelativeResize="0"/>
          <p:nvPr/>
        </p:nvPicPr>
        <p:blipFill rotWithShape="1">
          <a:blip r:embed="rId4">
            <a:alphaModFix/>
          </a:blip>
          <a:srcRect b="0" l="0" r="0" t="0"/>
          <a:stretch/>
        </p:blipFill>
        <p:spPr>
          <a:xfrm>
            <a:off x="4626346" y="1483307"/>
            <a:ext cx="5566130" cy="5456393"/>
          </a:xfrm>
          <a:prstGeom prst="rect">
            <a:avLst/>
          </a:prstGeom>
          <a:noFill/>
          <a:ln cap="flat" cmpd="sng" w="38100">
            <a:solidFill>
              <a:schemeClr val="dk1"/>
            </a:solidFill>
            <a:prstDash val="solid"/>
            <a:round/>
            <a:headEnd len="sm" w="sm" type="none"/>
            <a:tailEnd len="sm" w="sm" type="none"/>
          </a:ln>
        </p:spPr>
      </p:pic>
      <p:cxnSp>
        <p:nvCxnSpPr>
          <p:cNvPr id="554" name="Google Shape;554;p21"/>
          <p:cNvCxnSpPr>
            <a:endCxn id="553" idx="1"/>
          </p:cNvCxnSpPr>
          <p:nvPr/>
        </p:nvCxnSpPr>
        <p:spPr>
          <a:xfrm>
            <a:off x="2776546" y="3258704"/>
            <a:ext cx="1849800" cy="952800"/>
          </a:xfrm>
          <a:prstGeom prst="straightConnector1">
            <a:avLst/>
          </a:prstGeom>
          <a:noFill/>
          <a:ln cap="flat" cmpd="sng" w="44450">
            <a:solidFill>
              <a:srgbClr val="FF0000"/>
            </a:solidFill>
            <a:prstDash val="solid"/>
            <a:miter lim="800000"/>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grpSp>
        <p:nvGrpSpPr>
          <p:cNvPr id="559" name="Google Shape;559;p22"/>
          <p:cNvGrpSpPr/>
          <p:nvPr/>
        </p:nvGrpSpPr>
        <p:grpSpPr>
          <a:xfrm>
            <a:off x="727221" y="171998"/>
            <a:ext cx="9333301" cy="762797"/>
            <a:chOff x="727221" y="171998"/>
            <a:chExt cx="9333301" cy="762797"/>
          </a:xfrm>
        </p:grpSpPr>
        <p:cxnSp>
          <p:nvCxnSpPr>
            <p:cNvPr id="560" name="Google Shape;560;p2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61" name="Google Shape;561;p2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62" name="Google Shape;56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563" name="Google Shape;563;p22"/>
          <p:cNvSpPr txBox="1"/>
          <p:nvPr/>
        </p:nvSpPr>
        <p:spPr>
          <a:xfrm>
            <a:off x="1053978" y="291787"/>
            <a:ext cx="900654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SEM - Google Search Ads (Target Audience)</a:t>
            </a:r>
            <a:endParaRPr b="0" i="0" sz="1400" u="none" cap="none" strike="noStrike">
              <a:solidFill>
                <a:srgbClr val="000000"/>
              </a:solidFill>
              <a:latin typeface="Arial"/>
              <a:ea typeface="Arial"/>
              <a:cs typeface="Arial"/>
              <a:sym typeface="Arial"/>
            </a:endParaRPr>
          </a:p>
        </p:txBody>
      </p:sp>
      <p:pic>
        <p:nvPicPr>
          <p:cNvPr id="564" name="Google Shape;564;p22"/>
          <p:cNvPicPr preferRelativeResize="0"/>
          <p:nvPr/>
        </p:nvPicPr>
        <p:blipFill rotWithShape="1">
          <a:blip r:embed="rId3">
            <a:alphaModFix/>
          </a:blip>
          <a:srcRect b="0" l="0" r="0" t="0"/>
          <a:stretch/>
        </p:blipFill>
        <p:spPr>
          <a:xfrm>
            <a:off x="721001" y="1093191"/>
            <a:ext cx="11006050" cy="5263159"/>
          </a:xfrm>
          <a:prstGeom prst="rect">
            <a:avLst/>
          </a:prstGeom>
          <a:noFill/>
          <a:ln cap="flat" cmpd="sng" w="57150">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pSp>
        <p:nvGrpSpPr>
          <p:cNvPr id="569" name="Google Shape;569;p23"/>
          <p:cNvGrpSpPr/>
          <p:nvPr/>
        </p:nvGrpSpPr>
        <p:grpSpPr>
          <a:xfrm>
            <a:off x="727221" y="171998"/>
            <a:ext cx="9333301" cy="762797"/>
            <a:chOff x="727221" y="171998"/>
            <a:chExt cx="9333301" cy="762797"/>
          </a:xfrm>
        </p:grpSpPr>
        <p:cxnSp>
          <p:nvCxnSpPr>
            <p:cNvPr id="570" name="Google Shape;570;p2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71" name="Google Shape;571;p2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72" name="Google Shape;57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pic>
        <p:nvPicPr>
          <p:cNvPr id="573" name="Google Shape;573;p23"/>
          <p:cNvPicPr preferRelativeResize="0"/>
          <p:nvPr/>
        </p:nvPicPr>
        <p:blipFill rotWithShape="1">
          <a:blip r:embed="rId3">
            <a:alphaModFix/>
          </a:blip>
          <a:srcRect b="0" l="0" r="0" t="0"/>
          <a:stretch/>
        </p:blipFill>
        <p:spPr>
          <a:xfrm>
            <a:off x="6420" y="199329"/>
            <a:ext cx="12192000" cy="735466"/>
          </a:xfrm>
          <a:prstGeom prst="rect">
            <a:avLst/>
          </a:prstGeom>
          <a:noFill/>
          <a:ln>
            <a:noFill/>
          </a:ln>
        </p:spPr>
      </p:pic>
      <p:pic>
        <p:nvPicPr>
          <p:cNvPr id="574" name="Google Shape;574;p23"/>
          <p:cNvPicPr preferRelativeResize="0"/>
          <p:nvPr/>
        </p:nvPicPr>
        <p:blipFill rotWithShape="1">
          <a:blip r:embed="rId4">
            <a:alphaModFix/>
          </a:blip>
          <a:srcRect b="0" l="0" r="0" t="0"/>
          <a:stretch/>
        </p:blipFill>
        <p:spPr>
          <a:xfrm>
            <a:off x="322911" y="1124862"/>
            <a:ext cx="11559018" cy="559661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grpSp>
        <p:nvGrpSpPr>
          <p:cNvPr id="579" name="Google Shape;579;p24"/>
          <p:cNvGrpSpPr/>
          <p:nvPr/>
        </p:nvGrpSpPr>
        <p:grpSpPr>
          <a:xfrm>
            <a:off x="727221" y="171998"/>
            <a:ext cx="9333301" cy="762797"/>
            <a:chOff x="727221" y="171998"/>
            <a:chExt cx="9333301" cy="762797"/>
          </a:xfrm>
        </p:grpSpPr>
        <p:cxnSp>
          <p:nvCxnSpPr>
            <p:cNvPr id="580" name="Google Shape;580;p2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81" name="Google Shape;581;p2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82" name="Google Shape;58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583" name="Google Shape;583;p24"/>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SG" sz="2800">
                <a:solidFill>
                  <a:srgbClr val="FF3300"/>
                </a:solidFill>
                <a:latin typeface="Montserrat SemiBold"/>
                <a:ea typeface="Montserrat SemiBold"/>
                <a:cs typeface="Montserrat SemiBold"/>
                <a:sym typeface="Montserrat SemiBold"/>
              </a:rPr>
              <a:t>SOCIAL MEDIA MARKETING (AD) INSTAGRAM</a:t>
            </a:r>
            <a:endParaRPr b="0" i="0" sz="1400" u="none" cap="none" strike="noStrike">
              <a:solidFill>
                <a:srgbClr val="000000"/>
              </a:solidFill>
              <a:latin typeface="Arial"/>
              <a:ea typeface="Arial"/>
              <a:cs typeface="Arial"/>
              <a:sym typeface="Arial"/>
            </a:endParaRPr>
          </a:p>
        </p:txBody>
      </p:sp>
      <p:pic>
        <p:nvPicPr>
          <p:cNvPr id="584" name="Google Shape;584;p24"/>
          <p:cNvPicPr preferRelativeResize="0"/>
          <p:nvPr/>
        </p:nvPicPr>
        <p:blipFill rotWithShape="1">
          <a:blip r:embed="rId3">
            <a:alphaModFix/>
          </a:blip>
          <a:srcRect b="0" l="0" r="0" t="0"/>
          <a:stretch/>
        </p:blipFill>
        <p:spPr>
          <a:xfrm>
            <a:off x="1121233" y="1497125"/>
            <a:ext cx="4974767" cy="4426080"/>
          </a:xfrm>
          <a:prstGeom prst="rect">
            <a:avLst/>
          </a:prstGeom>
          <a:noFill/>
          <a:ln cap="flat" cmpd="sng" w="38100">
            <a:solidFill>
              <a:schemeClr val="dk1"/>
            </a:solidFill>
            <a:prstDash val="solid"/>
            <a:round/>
            <a:headEnd len="sm" w="sm" type="none"/>
            <a:tailEnd len="sm" w="sm" type="none"/>
          </a:ln>
        </p:spPr>
      </p:pic>
      <p:pic>
        <p:nvPicPr>
          <p:cNvPr id="585" name="Google Shape;585;p24"/>
          <p:cNvPicPr preferRelativeResize="0"/>
          <p:nvPr/>
        </p:nvPicPr>
        <p:blipFill rotWithShape="1">
          <a:blip r:embed="rId4">
            <a:alphaModFix/>
          </a:blip>
          <a:srcRect b="0" l="0" r="0" t="0"/>
          <a:stretch/>
        </p:blipFill>
        <p:spPr>
          <a:xfrm>
            <a:off x="6169550" y="1497125"/>
            <a:ext cx="5098525" cy="4426080"/>
          </a:xfrm>
          <a:prstGeom prst="rect">
            <a:avLst/>
          </a:prstGeom>
          <a:noFill/>
          <a:ln cap="flat" cmpd="sng" w="38100">
            <a:solidFill>
              <a:schemeClr val="dk1"/>
            </a:solidFill>
            <a:prstDash val="solid"/>
            <a:round/>
            <a:headEnd len="sm" w="sm" type="none"/>
            <a:tailEnd len="sm" w="sm" type="none"/>
          </a:ln>
        </p:spPr>
      </p:pic>
      <p:sp>
        <p:nvSpPr>
          <p:cNvPr id="586" name="Google Shape;586;p24"/>
          <p:cNvSpPr txBox="1"/>
          <p:nvPr/>
        </p:nvSpPr>
        <p:spPr>
          <a:xfrm>
            <a:off x="3120936" y="1008004"/>
            <a:ext cx="23578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alibri"/>
                <a:ea typeface="Calibri"/>
                <a:cs typeface="Calibri"/>
                <a:sym typeface="Calibri"/>
              </a:rPr>
              <a:t>Desktop</a:t>
            </a:r>
            <a:endParaRPr sz="1800">
              <a:solidFill>
                <a:schemeClr val="dk1"/>
              </a:solidFill>
              <a:latin typeface="Calibri"/>
              <a:ea typeface="Calibri"/>
              <a:cs typeface="Calibri"/>
              <a:sym typeface="Calibri"/>
            </a:endParaRPr>
          </a:p>
        </p:txBody>
      </p:sp>
      <p:sp>
        <p:nvSpPr>
          <p:cNvPr id="587" name="Google Shape;587;p24"/>
          <p:cNvSpPr txBox="1"/>
          <p:nvPr/>
        </p:nvSpPr>
        <p:spPr>
          <a:xfrm>
            <a:off x="8294916" y="1029410"/>
            <a:ext cx="23578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alibri"/>
                <a:ea typeface="Calibri"/>
                <a:cs typeface="Calibri"/>
                <a:sym typeface="Calibri"/>
              </a:rPr>
              <a:t>Mobile</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pSp>
        <p:nvGrpSpPr>
          <p:cNvPr id="147" name="Google Shape;147;g273f00a8ea7_0_19"/>
          <p:cNvGrpSpPr/>
          <p:nvPr/>
        </p:nvGrpSpPr>
        <p:grpSpPr>
          <a:xfrm>
            <a:off x="727220" y="171998"/>
            <a:ext cx="10231500" cy="911918"/>
            <a:chOff x="727220" y="171998"/>
            <a:chExt cx="10231500" cy="911918"/>
          </a:xfrm>
        </p:grpSpPr>
        <p:sp>
          <p:nvSpPr>
            <p:cNvPr id="148" name="Google Shape;148;g273f00a8ea7_0_19"/>
            <p:cNvSpPr txBox="1"/>
            <p:nvPr/>
          </p:nvSpPr>
          <p:spPr>
            <a:xfrm>
              <a:off x="727220" y="252960"/>
              <a:ext cx="1023150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4800" u="none" cap="none" strike="noStrike">
                  <a:solidFill>
                    <a:srgbClr val="FF3300"/>
                  </a:solidFill>
                  <a:latin typeface="Montserrat SemiBold"/>
                  <a:ea typeface="Montserrat SemiBold"/>
                  <a:cs typeface="Montserrat SemiBold"/>
                  <a:sym typeface="Montserrat SemiBold"/>
                </a:rPr>
                <a:t>Core Services &amp; Persona</a:t>
              </a:r>
              <a:endParaRPr b="0" i="0" sz="2800" u="none" cap="none" strike="noStrike">
                <a:solidFill>
                  <a:srgbClr val="000000"/>
                </a:solidFill>
                <a:latin typeface="Arial"/>
                <a:ea typeface="Arial"/>
                <a:cs typeface="Arial"/>
                <a:sym typeface="Arial"/>
              </a:endParaRPr>
            </a:p>
          </p:txBody>
        </p:sp>
        <p:cxnSp>
          <p:nvCxnSpPr>
            <p:cNvPr id="149" name="Google Shape;149;g273f00a8ea7_0_1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50" name="Google Shape;150;g273f00a8ea7_0_1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51" name="Google Shape;151;g273f00a8ea7_0_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pSp>
        <p:nvGrpSpPr>
          <p:cNvPr id="152" name="Google Shape;152;g273f00a8ea7_0_19"/>
          <p:cNvGrpSpPr/>
          <p:nvPr/>
        </p:nvGrpSpPr>
        <p:grpSpPr>
          <a:xfrm>
            <a:off x="575904" y="1971926"/>
            <a:ext cx="11179055" cy="3396575"/>
            <a:chOff x="2322" y="829212"/>
            <a:chExt cx="11179055" cy="3396575"/>
          </a:xfrm>
        </p:grpSpPr>
        <p:sp>
          <p:nvSpPr>
            <p:cNvPr id="153" name="Google Shape;153;g273f00a8ea7_0_19"/>
            <p:cNvSpPr/>
            <p:nvPr/>
          </p:nvSpPr>
          <p:spPr>
            <a:xfrm>
              <a:off x="2322" y="829212"/>
              <a:ext cx="1167960" cy="1167960"/>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273f00a8ea7_0_19"/>
            <p:cNvSpPr/>
            <p:nvPr/>
          </p:nvSpPr>
          <p:spPr>
            <a:xfrm>
              <a:off x="2322" y="2143226"/>
              <a:ext cx="3337031" cy="8759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73f00a8ea7_0_19"/>
            <p:cNvSpPr txBox="1"/>
            <p:nvPr/>
          </p:nvSpPr>
          <p:spPr>
            <a:xfrm>
              <a:off x="2322" y="2143226"/>
              <a:ext cx="3337031" cy="87597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SG" sz="2300">
                  <a:solidFill>
                    <a:schemeClr val="dk1"/>
                  </a:solidFill>
                  <a:latin typeface="Calibri"/>
                  <a:ea typeface="Calibri"/>
                  <a:cs typeface="Calibri"/>
                  <a:sym typeface="Calibri"/>
                </a:rPr>
                <a:t>#1 </a:t>
              </a:r>
              <a:r>
                <a:rPr b="1" i="0" lang="en-SG" sz="2800">
                  <a:solidFill>
                    <a:schemeClr val="dk1"/>
                  </a:solidFill>
                  <a:latin typeface="Calibri"/>
                  <a:ea typeface="Calibri"/>
                  <a:cs typeface="Calibri"/>
                  <a:sym typeface="Calibri"/>
                </a:rPr>
                <a:t>- In-Restaurant Dines</a:t>
              </a:r>
              <a:endParaRPr sz="2300">
                <a:solidFill>
                  <a:schemeClr val="dk1"/>
                </a:solidFill>
                <a:latin typeface="Calibri"/>
                <a:ea typeface="Calibri"/>
                <a:cs typeface="Calibri"/>
                <a:sym typeface="Calibri"/>
              </a:endParaRPr>
            </a:p>
          </p:txBody>
        </p:sp>
        <p:sp>
          <p:nvSpPr>
            <p:cNvPr id="156" name="Google Shape;156;g273f00a8ea7_0_19"/>
            <p:cNvSpPr/>
            <p:nvPr/>
          </p:nvSpPr>
          <p:spPr>
            <a:xfrm>
              <a:off x="2322" y="3087128"/>
              <a:ext cx="3337031" cy="11386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73f00a8ea7_0_19"/>
            <p:cNvSpPr txBox="1"/>
            <p:nvPr/>
          </p:nvSpPr>
          <p:spPr>
            <a:xfrm>
              <a:off x="2322" y="3087128"/>
              <a:ext cx="3337031" cy="113865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SG" sz="2400">
                  <a:solidFill>
                    <a:schemeClr val="dk1"/>
                  </a:solidFill>
                  <a:latin typeface="Calibri"/>
                  <a:ea typeface="Calibri"/>
                  <a:cs typeface="Calibri"/>
                  <a:sym typeface="Calibri"/>
                </a:rPr>
                <a:t>Residents and office workers nearby coming for lunch and dinner</a:t>
              </a:r>
              <a:endParaRPr sz="2400">
                <a:solidFill>
                  <a:schemeClr val="dk1"/>
                </a:solidFill>
                <a:latin typeface="Calibri"/>
                <a:ea typeface="Calibri"/>
                <a:cs typeface="Calibri"/>
                <a:sym typeface="Calibri"/>
              </a:endParaRPr>
            </a:p>
          </p:txBody>
        </p:sp>
        <p:sp>
          <p:nvSpPr>
            <p:cNvPr id="158" name="Google Shape;158;g273f00a8ea7_0_19"/>
            <p:cNvSpPr/>
            <p:nvPr/>
          </p:nvSpPr>
          <p:spPr>
            <a:xfrm>
              <a:off x="3923334" y="829212"/>
              <a:ext cx="1167960" cy="1167960"/>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273f00a8ea7_0_19"/>
            <p:cNvSpPr/>
            <p:nvPr/>
          </p:nvSpPr>
          <p:spPr>
            <a:xfrm>
              <a:off x="3923334" y="2143226"/>
              <a:ext cx="3337031" cy="8759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73f00a8ea7_0_19"/>
            <p:cNvSpPr txBox="1"/>
            <p:nvPr/>
          </p:nvSpPr>
          <p:spPr>
            <a:xfrm>
              <a:off x="3923334" y="2143226"/>
              <a:ext cx="3337031" cy="87597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SG" sz="2800">
                  <a:solidFill>
                    <a:schemeClr val="dk1"/>
                  </a:solidFill>
                  <a:latin typeface="Calibri"/>
                  <a:ea typeface="Calibri"/>
                  <a:cs typeface="Calibri"/>
                  <a:sym typeface="Calibri"/>
                </a:rPr>
                <a:t>#2 - Online Delivery</a:t>
              </a:r>
              <a:endParaRPr b="1" sz="2800">
                <a:solidFill>
                  <a:schemeClr val="dk1"/>
                </a:solidFill>
                <a:latin typeface="Calibri"/>
                <a:ea typeface="Calibri"/>
                <a:cs typeface="Calibri"/>
                <a:sym typeface="Calibri"/>
              </a:endParaRPr>
            </a:p>
          </p:txBody>
        </p:sp>
        <p:sp>
          <p:nvSpPr>
            <p:cNvPr id="161" name="Google Shape;161;g273f00a8ea7_0_19"/>
            <p:cNvSpPr/>
            <p:nvPr/>
          </p:nvSpPr>
          <p:spPr>
            <a:xfrm>
              <a:off x="3923334" y="3087128"/>
              <a:ext cx="3337031" cy="11386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73f00a8ea7_0_19"/>
            <p:cNvSpPr txBox="1"/>
            <p:nvPr/>
          </p:nvSpPr>
          <p:spPr>
            <a:xfrm>
              <a:off x="3923334" y="3087128"/>
              <a:ext cx="3337031" cy="113865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SG" sz="2400">
                  <a:solidFill>
                    <a:schemeClr val="dk1"/>
                  </a:solidFill>
                  <a:latin typeface="Calibri"/>
                  <a:ea typeface="Calibri"/>
                  <a:cs typeface="Calibri"/>
                  <a:sym typeface="Calibri"/>
                </a:rPr>
                <a:t>Residents and office workers nearby coming for lunch and dinner</a:t>
              </a:r>
              <a:endParaRPr sz="2400">
                <a:solidFill>
                  <a:schemeClr val="dk1"/>
                </a:solidFill>
                <a:latin typeface="Calibri"/>
                <a:ea typeface="Calibri"/>
                <a:cs typeface="Calibri"/>
                <a:sym typeface="Calibri"/>
              </a:endParaRPr>
            </a:p>
          </p:txBody>
        </p:sp>
        <p:sp>
          <p:nvSpPr>
            <p:cNvPr id="163" name="Google Shape;163;g273f00a8ea7_0_19"/>
            <p:cNvSpPr/>
            <p:nvPr/>
          </p:nvSpPr>
          <p:spPr>
            <a:xfrm>
              <a:off x="7844346" y="829212"/>
              <a:ext cx="1167960" cy="1167960"/>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73f00a8ea7_0_19"/>
            <p:cNvSpPr/>
            <p:nvPr/>
          </p:nvSpPr>
          <p:spPr>
            <a:xfrm>
              <a:off x="7844346" y="2143226"/>
              <a:ext cx="3337031" cy="87597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73f00a8ea7_0_19"/>
            <p:cNvSpPr txBox="1"/>
            <p:nvPr/>
          </p:nvSpPr>
          <p:spPr>
            <a:xfrm>
              <a:off x="7844346" y="2143226"/>
              <a:ext cx="3337031" cy="87597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SG" sz="2800">
                  <a:solidFill>
                    <a:schemeClr val="dk1"/>
                  </a:solidFill>
                  <a:latin typeface="Calibri"/>
                  <a:ea typeface="Calibri"/>
                  <a:cs typeface="Calibri"/>
                  <a:sym typeface="Calibri"/>
                </a:rPr>
                <a:t>#3 - In-Restaurant Catering</a:t>
              </a:r>
              <a:endParaRPr b="1" sz="2800">
                <a:solidFill>
                  <a:schemeClr val="dk1"/>
                </a:solidFill>
                <a:latin typeface="Calibri"/>
                <a:ea typeface="Calibri"/>
                <a:cs typeface="Calibri"/>
                <a:sym typeface="Calibri"/>
              </a:endParaRPr>
            </a:p>
          </p:txBody>
        </p:sp>
        <p:sp>
          <p:nvSpPr>
            <p:cNvPr id="166" name="Google Shape;166;g273f00a8ea7_0_19"/>
            <p:cNvSpPr/>
            <p:nvPr/>
          </p:nvSpPr>
          <p:spPr>
            <a:xfrm>
              <a:off x="7844346" y="3087128"/>
              <a:ext cx="3337031" cy="11386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73f00a8ea7_0_19"/>
            <p:cNvSpPr txBox="1"/>
            <p:nvPr/>
          </p:nvSpPr>
          <p:spPr>
            <a:xfrm>
              <a:off x="7844346" y="3087128"/>
              <a:ext cx="3337031" cy="113865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SG" sz="2400">
                  <a:solidFill>
                    <a:schemeClr val="dk1"/>
                  </a:solidFill>
                  <a:latin typeface="Calibri"/>
                  <a:ea typeface="Calibri"/>
                  <a:cs typeface="Calibri"/>
                  <a:sym typeface="Calibri"/>
                </a:rPr>
                <a:t>Customers interested in hosting a 20-40 pax event at the restaurant</a:t>
              </a:r>
              <a:endParaRPr sz="2400">
                <a:solidFill>
                  <a:schemeClr val="dk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25"/>
          <p:cNvGrpSpPr/>
          <p:nvPr/>
        </p:nvGrpSpPr>
        <p:grpSpPr>
          <a:xfrm>
            <a:off x="727221" y="171998"/>
            <a:ext cx="9333301" cy="762797"/>
            <a:chOff x="727221" y="171998"/>
            <a:chExt cx="9333301" cy="762797"/>
          </a:xfrm>
        </p:grpSpPr>
        <p:cxnSp>
          <p:nvCxnSpPr>
            <p:cNvPr id="593" name="Google Shape;593;p2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594" name="Google Shape;594;p2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595" name="Google Shape;595;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596" name="Google Shape;596;p25"/>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                 Social Media Posts (Ads) Face Book</a:t>
            </a:r>
            <a:endParaRPr b="0" i="0" sz="1400" u="none" cap="none" strike="noStrike">
              <a:solidFill>
                <a:srgbClr val="000000"/>
              </a:solidFill>
              <a:latin typeface="Arial"/>
              <a:ea typeface="Arial"/>
              <a:cs typeface="Arial"/>
              <a:sym typeface="Arial"/>
            </a:endParaRPr>
          </a:p>
        </p:txBody>
      </p:sp>
      <p:pic>
        <p:nvPicPr>
          <p:cNvPr id="597" name="Google Shape;597;p25"/>
          <p:cNvPicPr preferRelativeResize="0"/>
          <p:nvPr/>
        </p:nvPicPr>
        <p:blipFill rotWithShape="1">
          <a:blip r:embed="rId3">
            <a:alphaModFix/>
          </a:blip>
          <a:srcRect b="0" l="0" r="0" t="0"/>
          <a:stretch/>
        </p:blipFill>
        <p:spPr>
          <a:xfrm>
            <a:off x="3418460" y="979912"/>
            <a:ext cx="1380230" cy="566717"/>
          </a:xfrm>
          <a:prstGeom prst="rect">
            <a:avLst/>
          </a:prstGeom>
          <a:noFill/>
          <a:ln cap="flat" cmpd="sng" w="38100">
            <a:solidFill>
              <a:srgbClr val="FF0000"/>
            </a:solidFill>
            <a:prstDash val="solid"/>
            <a:round/>
            <a:headEnd len="sm" w="sm" type="none"/>
            <a:tailEnd len="sm" w="sm" type="none"/>
          </a:ln>
        </p:spPr>
      </p:pic>
      <p:pic>
        <p:nvPicPr>
          <p:cNvPr id="598" name="Google Shape;598;p25"/>
          <p:cNvPicPr preferRelativeResize="0"/>
          <p:nvPr/>
        </p:nvPicPr>
        <p:blipFill rotWithShape="1">
          <a:blip r:embed="rId4">
            <a:alphaModFix/>
          </a:blip>
          <a:srcRect b="0" l="0" r="0" t="0"/>
          <a:stretch/>
        </p:blipFill>
        <p:spPr>
          <a:xfrm>
            <a:off x="8083426" y="934795"/>
            <a:ext cx="1898774" cy="523218"/>
          </a:xfrm>
          <a:prstGeom prst="rect">
            <a:avLst/>
          </a:prstGeom>
          <a:noFill/>
          <a:ln cap="flat" cmpd="sng" w="38100">
            <a:solidFill>
              <a:srgbClr val="FF0000"/>
            </a:solidFill>
            <a:prstDash val="solid"/>
            <a:round/>
            <a:headEnd len="sm" w="sm" type="none"/>
            <a:tailEnd len="sm" w="sm" type="none"/>
          </a:ln>
        </p:spPr>
      </p:pic>
      <p:pic>
        <p:nvPicPr>
          <p:cNvPr id="599" name="Google Shape;599;p25"/>
          <p:cNvPicPr preferRelativeResize="0"/>
          <p:nvPr/>
        </p:nvPicPr>
        <p:blipFill rotWithShape="1">
          <a:blip r:embed="rId5">
            <a:alphaModFix/>
          </a:blip>
          <a:srcRect b="0" l="0" r="0" t="0"/>
          <a:stretch/>
        </p:blipFill>
        <p:spPr>
          <a:xfrm>
            <a:off x="1456761" y="1643067"/>
            <a:ext cx="5506014" cy="5078408"/>
          </a:xfrm>
          <a:prstGeom prst="rect">
            <a:avLst/>
          </a:prstGeom>
          <a:noFill/>
          <a:ln cap="flat" cmpd="sng" w="38100">
            <a:solidFill>
              <a:schemeClr val="dk1"/>
            </a:solidFill>
            <a:prstDash val="solid"/>
            <a:round/>
            <a:headEnd len="sm" w="sm" type="none"/>
            <a:tailEnd len="sm" w="sm" type="none"/>
          </a:ln>
        </p:spPr>
      </p:pic>
      <p:pic>
        <p:nvPicPr>
          <p:cNvPr id="600" name="Google Shape;600;p25"/>
          <p:cNvPicPr preferRelativeResize="0"/>
          <p:nvPr/>
        </p:nvPicPr>
        <p:blipFill rotWithShape="1">
          <a:blip r:embed="rId6">
            <a:alphaModFix/>
          </a:blip>
          <a:srcRect b="0" l="0" r="0" t="0"/>
          <a:stretch/>
        </p:blipFill>
        <p:spPr>
          <a:xfrm>
            <a:off x="7766477" y="1577801"/>
            <a:ext cx="2743200" cy="5174845"/>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grpSp>
        <p:nvGrpSpPr>
          <p:cNvPr id="605" name="Google Shape;605;p26"/>
          <p:cNvGrpSpPr/>
          <p:nvPr/>
        </p:nvGrpSpPr>
        <p:grpSpPr>
          <a:xfrm>
            <a:off x="727221" y="171998"/>
            <a:ext cx="9333301" cy="762797"/>
            <a:chOff x="727221" y="171998"/>
            <a:chExt cx="9333301" cy="762797"/>
          </a:xfrm>
        </p:grpSpPr>
        <p:cxnSp>
          <p:nvCxnSpPr>
            <p:cNvPr id="606" name="Google Shape;606;p2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07" name="Google Shape;607;p2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08" name="Google Shape;60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609" name="Google Shape;609;p26"/>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SG" sz="2800">
                <a:solidFill>
                  <a:srgbClr val="FF3300"/>
                </a:solidFill>
                <a:latin typeface="Montserrat SemiBold"/>
                <a:ea typeface="Montserrat SemiBold"/>
                <a:cs typeface="Montserrat SemiBold"/>
                <a:sym typeface="Montserrat SemiBold"/>
              </a:rPr>
              <a:t>Landing Page-Desktop</a:t>
            </a:r>
            <a:endParaRPr b="0" i="0" sz="1400" u="none" cap="none" strike="noStrike">
              <a:solidFill>
                <a:srgbClr val="000000"/>
              </a:solidFill>
              <a:latin typeface="Arial"/>
              <a:ea typeface="Arial"/>
              <a:cs typeface="Arial"/>
              <a:sym typeface="Arial"/>
            </a:endParaRPr>
          </a:p>
        </p:txBody>
      </p:sp>
      <p:sp>
        <p:nvSpPr>
          <p:cNvPr id="610" name="Google Shape;610;p26"/>
          <p:cNvSpPr/>
          <p:nvPr/>
        </p:nvSpPr>
        <p:spPr>
          <a:xfrm>
            <a:off x="727221" y="1054584"/>
            <a:ext cx="38625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alibri"/>
                <a:ea typeface="Calibri"/>
                <a:cs typeface="Calibri"/>
                <a:sym typeface="Calibri"/>
              </a:rPr>
              <a:t>https://alexljs747.wixsite.com/thaitogo</a:t>
            </a:r>
            <a:endParaRPr/>
          </a:p>
        </p:txBody>
      </p:sp>
      <p:pic>
        <p:nvPicPr>
          <p:cNvPr id="611" name="Google Shape;611;p26"/>
          <p:cNvPicPr preferRelativeResize="0"/>
          <p:nvPr/>
        </p:nvPicPr>
        <p:blipFill rotWithShape="1">
          <a:blip r:embed="rId3">
            <a:alphaModFix/>
          </a:blip>
          <a:srcRect b="0" l="0" r="0" t="0"/>
          <a:stretch/>
        </p:blipFill>
        <p:spPr>
          <a:xfrm>
            <a:off x="10434525" y="94306"/>
            <a:ext cx="1609950" cy="6763694"/>
          </a:xfrm>
          <a:prstGeom prst="rect">
            <a:avLst/>
          </a:prstGeom>
          <a:noFill/>
          <a:ln>
            <a:noFill/>
          </a:ln>
        </p:spPr>
      </p:pic>
      <p:pic>
        <p:nvPicPr>
          <p:cNvPr id="612" name="Google Shape;612;p26"/>
          <p:cNvPicPr preferRelativeResize="0"/>
          <p:nvPr/>
        </p:nvPicPr>
        <p:blipFill rotWithShape="1">
          <a:blip r:embed="rId4">
            <a:alphaModFix/>
          </a:blip>
          <a:srcRect b="0" l="0" r="0" t="0"/>
          <a:stretch/>
        </p:blipFill>
        <p:spPr>
          <a:xfrm>
            <a:off x="727221" y="1745145"/>
            <a:ext cx="8939596" cy="457627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grpSp>
        <p:nvGrpSpPr>
          <p:cNvPr id="617" name="Google Shape;617;p27"/>
          <p:cNvGrpSpPr/>
          <p:nvPr/>
        </p:nvGrpSpPr>
        <p:grpSpPr>
          <a:xfrm>
            <a:off x="727221" y="171998"/>
            <a:ext cx="9333301" cy="762797"/>
            <a:chOff x="727221" y="171998"/>
            <a:chExt cx="9333301" cy="762797"/>
          </a:xfrm>
        </p:grpSpPr>
        <p:cxnSp>
          <p:nvCxnSpPr>
            <p:cNvPr id="618" name="Google Shape;618;p2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19" name="Google Shape;619;p2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20" name="Google Shape;62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621" name="Google Shape;621;p27"/>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SG" sz="2800">
                <a:solidFill>
                  <a:srgbClr val="FF3300"/>
                </a:solidFill>
                <a:latin typeface="Montserrat SemiBold"/>
                <a:ea typeface="Montserrat SemiBold"/>
                <a:cs typeface="Montserrat SemiBold"/>
                <a:sym typeface="Montserrat SemiBold"/>
              </a:rPr>
              <a:t>Landing Page-Desktop</a:t>
            </a:r>
            <a:endParaRPr b="0" i="0" sz="1400" u="none" cap="none" strike="noStrike">
              <a:solidFill>
                <a:srgbClr val="000000"/>
              </a:solidFill>
              <a:latin typeface="Arial"/>
              <a:ea typeface="Arial"/>
              <a:cs typeface="Arial"/>
              <a:sym typeface="Arial"/>
            </a:endParaRPr>
          </a:p>
        </p:txBody>
      </p:sp>
      <p:sp>
        <p:nvSpPr>
          <p:cNvPr id="622" name="Google Shape;622;p27"/>
          <p:cNvSpPr/>
          <p:nvPr/>
        </p:nvSpPr>
        <p:spPr>
          <a:xfrm>
            <a:off x="727221" y="1054584"/>
            <a:ext cx="38625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alibri"/>
                <a:ea typeface="Calibri"/>
                <a:cs typeface="Calibri"/>
                <a:sym typeface="Calibri"/>
              </a:rPr>
              <a:t>https://alexljs747.wixsite.com/thaitogo</a:t>
            </a:r>
            <a:endParaRPr/>
          </a:p>
        </p:txBody>
      </p:sp>
      <p:pic>
        <p:nvPicPr>
          <p:cNvPr id="623" name="Google Shape;623;p27"/>
          <p:cNvPicPr preferRelativeResize="0"/>
          <p:nvPr/>
        </p:nvPicPr>
        <p:blipFill rotWithShape="1">
          <a:blip r:embed="rId3">
            <a:alphaModFix/>
          </a:blip>
          <a:srcRect b="0" l="0" r="0" t="0"/>
          <a:stretch/>
        </p:blipFill>
        <p:spPr>
          <a:xfrm>
            <a:off x="10434525" y="94306"/>
            <a:ext cx="1609950" cy="6763694"/>
          </a:xfrm>
          <a:prstGeom prst="rect">
            <a:avLst/>
          </a:prstGeom>
          <a:noFill/>
          <a:ln>
            <a:noFill/>
          </a:ln>
        </p:spPr>
      </p:pic>
      <p:pic>
        <p:nvPicPr>
          <p:cNvPr id="624" name="Google Shape;624;p27"/>
          <p:cNvPicPr preferRelativeResize="0"/>
          <p:nvPr/>
        </p:nvPicPr>
        <p:blipFill rotWithShape="1">
          <a:blip r:embed="rId4">
            <a:alphaModFix/>
          </a:blip>
          <a:srcRect b="0" l="0" r="0" t="0"/>
          <a:stretch/>
        </p:blipFill>
        <p:spPr>
          <a:xfrm>
            <a:off x="727221" y="1870195"/>
            <a:ext cx="9053723" cy="460594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grpSp>
        <p:nvGrpSpPr>
          <p:cNvPr id="629" name="Google Shape;629;p28"/>
          <p:cNvGrpSpPr/>
          <p:nvPr/>
        </p:nvGrpSpPr>
        <p:grpSpPr>
          <a:xfrm>
            <a:off x="727221" y="171998"/>
            <a:ext cx="9333301" cy="762797"/>
            <a:chOff x="727221" y="171998"/>
            <a:chExt cx="9333301" cy="762797"/>
          </a:xfrm>
        </p:grpSpPr>
        <p:cxnSp>
          <p:nvCxnSpPr>
            <p:cNvPr id="630" name="Google Shape;630;p28"/>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31" name="Google Shape;631;p28"/>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32" name="Google Shape;63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633" name="Google Shape;633;p28"/>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SG" sz="2800">
                <a:solidFill>
                  <a:srgbClr val="FF3300"/>
                </a:solidFill>
                <a:latin typeface="Montserrat SemiBold"/>
                <a:ea typeface="Montserrat SemiBold"/>
                <a:cs typeface="Montserrat SemiBold"/>
                <a:sym typeface="Montserrat SemiBold"/>
              </a:rPr>
              <a:t>Landing Page-Desktop</a:t>
            </a:r>
            <a:endParaRPr b="0" i="0" sz="1400" u="none" cap="none" strike="noStrike">
              <a:solidFill>
                <a:srgbClr val="000000"/>
              </a:solidFill>
              <a:latin typeface="Arial"/>
              <a:ea typeface="Arial"/>
              <a:cs typeface="Arial"/>
              <a:sym typeface="Arial"/>
            </a:endParaRPr>
          </a:p>
        </p:txBody>
      </p:sp>
      <p:sp>
        <p:nvSpPr>
          <p:cNvPr id="634" name="Google Shape;634;p28"/>
          <p:cNvSpPr/>
          <p:nvPr/>
        </p:nvSpPr>
        <p:spPr>
          <a:xfrm>
            <a:off x="727221" y="1054584"/>
            <a:ext cx="38625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alibri"/>
                <a:ea typeface="Calibri"/>
                <a:cs typeface="Calibri"/>
                <a:sym typeface="Calibri"/>
              </a:rPr>
              <a:t>https://alexljs747.wixsite.com/thaitogo</a:t>
            </a:r>
            <a:endParaRPr/>
          </a:p>
        </p:txBody>
      </p:sp>
      <p:pic>
        <p:nvPicPr>
          <p:cNvPr id="635" name="Google Shape;635;p28"/>
          <p:cNvPicPr preferRelativeResize="0"/>
          <p:nvPr/>
        </p:nvPicPr>
        <p:blipFill rotWithShape="1">
          <a:blip r:embed="rId3">
            <a:alphaModFix/>
          </a:blip>
          <a:srcRect b="0" l="0" r="0" t="0"/>
          <a:stretch/>
        </p:blipFill>
        <p:spPr>
          <a:xfrm>
            <a:off x="10434525" y="94306"/>
            <a:ext cx="1609950" cy="6763694"/>
          </a:xfrm>
          <a:prstGeom prst="rect">
            <a:avLst/>
          </a:prstGeom>
          <a:noFill/>
          <a:ln>
            <a:noFill/>
          </a:ln>
        </p:spPr>
      </p:pic>
      <p:pic>
        <p:nvPicPr>
          <p:cNvPr id="636" name="Google Shape;636;p28"/>
          <p:cNvPicPr preferRelativeResize="0"/>
          <p:nvPr/>
        </p:nvPicPr>
        <p:blipFill rotWithShape="1">
          <a:blip r:embed="rId4">
            <a:alphaModFix/>
          </a:blip>
          <a:srcRect b="0" l="0" r="0" t="0"/>
          <a:stretch/>
        </p:blipFill>
        <p:spPr>
          <a:xfrm>
            <a:off x="727221" y="1836737"/>
            <a:ext cx="9146630" cy="4702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grpSp>
        <p:nvGrpSpPr>
          <p:cNvPr id="641" name="Google Shape;641;p29"/>
          <p:cNvGrpSpPr/>
          <p:nvPr/>
        </p:nvGrpSpPr>
        <p:grpSpPr>
          <a:xfrm>
            <a:off x="727221" y="171998"/>
            <a:ext cx="9333301" cy="762797"/>
            <a:chOff x="727221" y="171998"/>
            <a:chExt cx="9333301" cy="762797"/>
          </a:xfrm>
        </p:grpSpPr>
        <p:cxnSp>
          <p:nvCxnSpPr>
            <p:cNvPr id="642" name="Google Shape;642;p29"/>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43" name="Google Shape;643;p29"/>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44" name="Google Shape;64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645" name="Google Shape;645;p29"/>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SG" sz="2800">
                <a:solidFill>
                  <a:srgbClr val="FF3300"/>
                </a:solidFill>
                <a:latin typeface="Montserrat SemiBold"/>
                <a:ea typeface="Montserrat SemiBold"/>
                <a:cs typeface="Montserrat SemiBold"/>
                <a:sym typeface="Montserrat SemiBold"/>
              </a:rPr>
              <a:t>Landing Page-Desktop</a:t>
            </a:r>
            <a:endParaRPr b="0" i="0" sz="1400" u="none" cap="none" strike="noStrike">
              <a:solidFill>
                <a:srgbClr val="000000"/>
              </a:solidFill>
              <a:latin typeface="Arial"/>
              <a:ea typeface="Arial"/>
              <a:cs typeface="Arial"/>
              <a:sym typeface="Arial"/>
            </a:endParaRPr>
          </a:p>
        </p:txBody>
      </p:sp>
      <p:sp>
        <p:nvSpPr>
          <p:cNvPr id="646" name="Google Shape;646;p29"/>
          <p:cNvSpPr/>
          <p:nvPr/>
        </p:nvSpPr>
        <p:spPr>
          <a:xfrm>
            <a:off x="727221" y="1054584"/>
            <a:ext cx="38625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alibri"/>
                <a:ea typeface="Calibri"/>
                <a:cs typeface="Calibri"/>
                <a:sym typeface="Calibri"/>
              </a:rPr>
              <a:t>https://alexljs747.wixsite.com/thaitogo</a:t>
            </a:r>
            <a:endParaRPr/>
          </a:p>
        </p:txBody>
      </p:sp>
      <p:pic>
        <p:nvPicPr>
          <p:cNvPr id="647" name="Google Shape;647;p29"/>
          <p:cNvPicPr preferRelativeResize="0"/>
          <p:nvPr/>
        </p:nvPicPr>
        <p:blipFill rotWithShape="1">
          <a:blip r:embed="rId3">
            <a:alphaModFix/>
          </a:blip>
          <a:srcRect b="0" l="0" r="0" t="0"/>
          <a:stretch/>
        </p:blipFill>
        <p:spPr>
          <a:xfrm>
            <a:off x="10434525" y="94306"/>
            <a:ext cx="1609950" cy="6763694"/>
          </a:xfrm>
          <a:prstGeom prst="rect">
            <a:avLst/>
          </a:prstGeom>
          <a:noFill/>
          <a:ln>
            <a:noFill/>
          </a:ln>
        </p:spPr>
      </p:pic>
      <p:pic>
        <p:nvPicPr>
          <p:cNvPr id="648" name="Google Shape;648;p29"/>
          <p:cNvPicPr preferRelativeResize="0"/>
          <p:nvPr/>
        </p:nvPicPr>
        <p:blipFill rotWithShape="1">
          <a:blip r:embed="rId4">
            <a:alphaModFix/>
          </a:blip>
          <a:srcRect b="0" l="0" r="0" t="0"/>
          <a:stretch/>
        </p:blipFill>
        <p:spPr>
          <a:xfrm>
            <a:off x="727220" y="1915897"/>
            <a:ext cx="8835879" cy="45115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grpSp>
        <p:nvGrpSpPr>
          <p:cNvPr id="653" name="Google Shape;653;p30"/>
          <p:cNvGrpSpPr/>
          <p:nvPr/>
        </p:nvGrpSpPr>
        <p:grpSpPr>
          <a:xfrm>
            <a:off x="727221" y="171998"/>
            <a:ext cx="9333301" cy="762797"/>
            <a:chOff x="727221" y="171998"/>
            <a:chExt cx="9333301" cy="762797"/>
          </a:xfrm>
        </p:grpSpPr>
        <p:cxnSp>
          <p:nvCxnSpPr>
            <p:cNvPr id="654" name="Google Shape;654;p3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55" name="Google Shape;655;p3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56" name="Google Shape;65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657" name="Google Shape;657;p30"/>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SG" sz="2800">
                <a:solidFill>
                  <a:srgbClr val="FF3300"/>
                </a:solidFill>
                <a:latin typeface="Montserrat SemiBold"/>
                <a:ea typeface="Montserrat SemiBold"/>
                <a:cs typeface="Montserrat SemiBold"/>
                <a:sym typeface="Montserrat SemiBold"/>
              </a:rPr>
              <a:t>Landing Page-Desktop</a:t>
            </a:r>
            <a:endParaRPr b="0" i="0" sz="1400" u="none" cap="none" strike="noStrike">
              <a:solidFill>
                <a:srgbClr val="000000"/>
              </a:solidFill>
              <a:latin typeface="Arial"/>
              <a:ea typeface="Arial"/>
              <a:cs typeface="Arial"/>
              <a:sym typeface="Arial"/>
            </a:endParaRPr>
          </a:p>
        </p:txBody>
      </p:sp>
      <p:sp>
        <p:nvSpPr>
          <p:cNvPr id="658" name="Google Shape;658;p30"/>
          <p:cNvSpPr/>
          <p:nvPr/>
        </p:nvSpPr>
        <p:spPr>
          <a:xfrm>
            <a:off x="727221" y="1054584"/>
            <a:ext cx="38625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alibri"/>
                <a:ea typeface="Calibri"/>
                <a:cs typeface="Calibri"/>
                <a:sym typeface="Calibri"/>
              </a:rPr>
              <a:t>https://alexljs747.wixsite.com/thaitogo</a:t>
            </a:r>
            <a:endParaRPr/>
          </a:p>
        </p:txBody>
      </p:sp>
      <p:pic>
        <p:nvPicPr>
          <p:cNvPr id="659" name="Google Shape;659;p30"/>
          <p:cNvPicPr preferRelativeResize="0"/>
          <p:nvPr/>
        </p:nvPicPr>
        <p:blipFill rotWithShape="1">
          <a:blip r:embed="rId3">
            <a:alphaModFix/>
          </a:blip>
          <a:srcRect b="0" l="0" r="0" t="0"/>
          <a:stretch/>
        </p:blipFill>
        <p:spPr>
          <a:xfrm>
            <a:off x="10434525" y="94306"/>
            <a:ext cx="1609950" cy="6763694"/>
          </a:xfrm>
          <a:prstGeom prst="rect">
            <a:avLst/>
          </a:prstGeom>
          <a:noFill/>
          <a:ln>
            <a:noFill/>
          </a:ln>
        </p:spPr>
      </p:pic>
      <p:pic>
        <p:nvPicPr>
          <p:cNvPr id="660" name="Google Shape;660;p30"/>
          <p:cNvPicPr preferRelativeResize="0"/>
          <p:nvPr/>
        </p:nvPicPr>
        <p:blipFill rotWithShape="1">
          <a:blip r:embed="rId4">
            <a:alphaModFix/>
          </a:blip>
          <a:srcRect b="0" l="0" r="0" t="0"/>
          <a:stretch/>
        </p:blipFill>
        <p:spPr>
          <a:xfrm>
            <a:off x="727220" y="1752599"/>
            <a:ext cx="9375685" cy="47923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pSp>
        <p:nvGrpSpPr>
          <p:cNvPr id="665" name="Google Shape;665;p31"/>
          <p:cNvGrpSpPr/>
          <p:nvPr/>
        </p:nvGrpSpPr>
        <p:grpSpPr>
          <a:xfrm>
            <a:off x="727221" y="171998"/>
            <a:ext cx="9333301" cy="762797"/>
            <a:chOff x="727221" y="171998"/>
            <a:chExt cx="9333301" cy="762797"/>
          </a:xfrm>
        </p:grpSpPr>
        <p:cxnSp>
          <p:nvCxnSpPr>
            <p:cNvPr id="666" name="Google Shape;666;p3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67" name="Google Shape;667;p3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68" name="Google Shape;66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669" name="Google Shape;669;p31"/>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SG" sz="2800">
                <a:solidFill>
                  <a:srgbClr val="FF3300"/>
                </a:solidFill>
                <a:latin typeface="Montserrat SemiBold"/>
                <a:ea typeface="Montserrat SemiBold"/>
                <a:cs typeface="Montserrat SemiBold"/>
                <a:sym typeface="Montserrat SemiBold"/>
              </a:rPr>
              <a:t>Landing Page-Desktop</a:t>
            </a:r>
            <a:endParaRPr b="0" i="0" sz="1400" u="none" cap="none" strike="noStrike">
              <a:solidFill>
                <a:srgbClr val="000000"/>
              </a:solidFill>
              <a:latin typeface="Arial"/>
              <a:ea typeface="Arial"/>
              <a:cs typeface="Arial"/>
              <a:sym typeface="Arial"/>
            </a:endParaRPr>
          </a:p>
        </p:txBody>
      </p:sp>
      <p:sp>
        <p:nvSpPr>
          <p:cNvPr id="670" name="Google Shape;670;p31"/>
          <p:cNvSpPr/>
          <p:nvPr/>
        </p:nvSpPr>
        <p:spPr>
          <a:xfrm>
            <a:off x="727221" y="1054584"/>
            <a:ext cx="38625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alibri"/>
                <a:ea typeface="Calibri"/>
                <a:cs typeface="Calibri"/>
                <a:sym typeface="Calibri"/>
              </a:rPr>
              <a:t>https://alexljs747.wixsite.com/thaitogo</a:t>
            </a:r>
            <a:endParaRPr/>
          </a:p>
        </p:txBody>
      </p:sp>
      <p:pic>
        <p:nvPicPr>
          <p:cNvPr id="671" name="Google Shape;671;p31"/>
          <p:cNvPicPr preferRelativeResize="0"/>
          <p:nvPr/>
        </p:nvPicPr>
        <p:blipFill rotWithShape="1">
          <a:blip r:embed="rId3">
            <a:alphaModFix/>
          </a:blip>
          <a:srcRect b="0" l="0" r="0" t="0"/>
          <a:stretch/>
        </p:blipFill>
        <p:spPr>
          <a:xfrm>
            <a:off x="10434525" y="94306"/>
            <a:ext cx="1609950" cy="6763694"/>
          </a:xfrm>
          <a:prstGeom prst="rect">
            <a:avLst/>
          </a:prstGeom>
          <a:noFill/>
          <a:ln>
            <a:noFill/>
          </a:ln>
        </p:spPr>
      </p:pic>
      <p:pic>
        <p:nvPicPr>
          <p:cNvPr id="672" name="Google Shape;672;p31"/>
          <p:cNvPicPr preferRelativeResize="0"/>
          <p:nvPr/>
        </p:nvPicPr>
        <p:blipFill rotWithShape="1">
          <a:blip r:embed="rId4">
            <a:alphaModFix/>
          </a:blip>
          <a:srcRect b="0" l="0" r="0" t="0"/>
          <a:stretch/>
        </p:blipFill>
        <p:spPr>
          <a:xfrm>
            <a:off x="727220" y="1816100"/>
            <a:ext cx="9254665" cy="472568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grpSp>
        <p:nvGrpSpPr>
          <p:cNvPr id="677" name="Google Shape;677;p32"/>
          <p:cNvGrpSpPr/>
          <p:nvPr/>
        </p:nvGrpSpPr>
        <p:grpSpPr>
          <a:xfrm>
            <a:off x="727221" y="171998"/>
            <a:ext cx="9333301" cy="762797"/>
            <a:chOff x="727221" y="171998"/>
            <a:chExt cx="9333301" cy="762797"/>
          </a:xfrm>
        </p:grpSpPr>
        <p:cxnSp>
          <p:nvCxnSpPr>
            <p:cNvPr id="678" name="Google Shape;678;p32"/>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79" name="Google Shape;679;p32"/>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80" name="Google Shape;68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681" name="Google Shape;681;p32"/>
          <p:cNvSpPr txBox="1"/>
          <p:nvPr/>
        </p:nvSpPr>
        <p:spPr>
          <a:xfrm>
            <a:off x="315884" y="291787"/>
            <a:ext cx="1148818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Landing Page OF Landing Page in Preview Mode for Mobile</a:t>
            </a:r>
            <a:endParaRPr b="0" i="0" sz="1400" u="none" cap="none" strike="noStrike">
              <a:solidFill>
                <a:srgbClr val="000000"/>
              </a:solidFill>
              <a:latin typeface="Arial"/>
              <a:ea typeface="Arial"/>
              <a:cs typeface="Arial"/>
              <a:sym typeface="Arial"/>
            </a:endParaRPr>
          </a:p>
        </p:txBody>
      </p:sp>
      <p:pic>
        <p:nvPicPr>
          <p:cNvPr id="682" name="Google Shape;682;p32"/>
          <p:cNvPicPr preferRelativeResize="0"/>
          <p:nvPr/>
        </p:nvPicPr>
        <p:blipFill rotWithShape="1">
          <a:blip r:embed="rId3">
            <a:alphaModFix/>
          </a:blip>
          <a:srcRect b="0" l="0" r="0" t="0"/>
          <a:stretch/>
        </p:blipFill>
        <p:spPr>
          <a:xfrm>
            <a:off x="315884" y="1231900"/>
            <a:ext cx="2895464" cy="5626100"/>
          </a:xfrm>
          <a:prstGeom prst="rect">
            <a:avLst/>
          </a:prstGeom>
          <a:noFill/>
          <a:ln>
            <a:noFill/>
          </a:ln>
        </p:spPr>
      </p:pic>
      <p:pic>
        <p:nvPicPr>
          <p:cNvPr id="683" name="Google Shape;683;p32"/>
          <p:cNvPicPr preferRelativeResize="0"/>
          <p:nvPr/>
        </p:nvPicPr>
        <p:blipFill rotWithShape="1">
          <a:blip r:embed="rId4">
            <a:alphaModFix/>
          </a:blip>
          <a:srcRect b="0" l="0" r="0" t="0"/>
          <a:stretch/>
        </p:blipFill>
        <p:spPr>
          <a:xfrm>
            <a:off x="3330401" y="1231900"/>
            <a:ext cx="2895030" cy="5625258"/>
          </a:xfrm>
          <a:prstGeom prst="rect">
            <a:avLst/>
          </a:prstGeom>
          <a:noFill/>
          <a:ln>
            <a:noFill/>
          </a:ln>
        </p:spPr>
      </p:pic>
      <p:pic>
        <p:nvPicPr>
          <p:cNvPr id="684" name="Google Shape;684;p32"/>
          <p:cNvPicPr preferRelativeResize="0"/>
          <p:nvPr/>
        </p:nvPicPr>
        <p:blipFill rotWithShape="1">
          <a:blip r:embed="rId5">
            <a:alphaModFix/>
          </a:blip>
          <a:srcRect b="0" l="0" r="0" t="0"/>
          <a:stretch/>
        </p:blipFill>
        <p:spPr>
          <a:xfrm>
            <a:off x="6322346" y="1231058"/>
            <a:ext cx="2895464" cy="5626100"/>
          </a:xfrm>
          <a:prstGeom prst="rect">
            <a:avLst/>
          </a:prstGeom>
          <a:noFill/>
          <a:ln>
            <a:noFill/>
          </a:ln>
        </p:spPr>
      </p:pic>
      <p:pic>
        <p:nvPicPr>
          <p:cNvPr id="685" name="Google Shape;685;p32"/>
          <p:cNvPicPr preferRelativeResize="0"/>
          <p:nvPr/>
        </p:nvPicPr>
        <p:blipFill rotWithShape="1">
          <a:blip r:embed="rId6">
            <a:alphaModFix/>
          </a:blip>
          <a:srcRect b="0" l="0" r="0" t="0"/>
          <a:stretch/>
        </p:blipFill>
        <p:spPr>
          <a:xfrm>
            <a:off x="9309670" y="1231058"/>
            <a:ext cx="2882330" cy="560058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grpSp>
        <p:nvGrpSpPr>
          <p:cNvPr id="690" name="Google Shape;690;p33"/>
          <p:cNvGrpSpPr/>
          <p:nvPr/>
        </p:nvGrpSpPr>
        <p:grpSpPr>
          <a:xfrm>
            <a:off x="727221" y="171998"/>
            <a:ext cx="9333301" cy="762797"/>
            <a:chOff x="727221" y="171998"/>
            <a:chExt cx="9333301" cy="762797"/>
          </a:xfrm>
        </p:grpSpPr>
        <p:cxnSp>
          <p:nvCxnSpPr>
            <p:cNvPr id="691" name="Google Shape;691;p3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692" name="Google Shape;692;p3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693" name="Google Shape;69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694" name="Google Shape;694;p33"/>
          <p:cNvSpPr txBox="1"/>
          <p:nvPr/>
        </p:nvSpPr>
        <p:spPr>
          <a:xfrm>
            <a:off x="315884" y="291787"/>
            <a:ext cx="1148818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Landing Page OF Landing Page in Preview Mode for Mobile</a:t>
            </a:r>
            <a:endParaRPr b="0" i="0" sz="1400" u="none" cap="none" strike="noStrike">
              <a:solidFill>
                <a:srgbClr val="000000"/>
              </a:solidFill>
              <a:latin typeface="Arial"/>
              <a:ea typeface="Arial"/>
              <a:cs typeface="Arial"/>
              <a:sym typeface="Arial"/>
            </a:endParaRPr>
          </a:p>
        </p:txBody>
      </p:sp>
      <p:pic>
        <p:nvPicPr>
          <p:cNvPr id="695" name="Google Shape;695;p33"/>
          <p:cNvPicPr preferRelativeResize="0"/>
          <p:nvPr/>
        </p:nvPicPr>
        <p:blipFill rotWithShape="1">
          <a:blip r:embed="rId3">
            <a:alphaModFix/>
          </a:blip>
          <a:srcRect b="0" l="0" r="0" t="0"/>
          <a:stretch/>
        </p:blipFill>
        <p:spPr>
          <a:xfrm>
            <a:off x="1118171" y="1193800"/>
            <a:ext cx="2915072" cy="5664200"/>
          </a:xfrm>
          <a:prstGeom prst="rect">
            <a:avLst/>
          </a:prstGeom>
          <a:noFill/>
          <a:ln>
            <a:noFill/>
          </a:ln>
        </p:spPr>
      </p:pic>
      <p:pic>
        <p:nvPicPr>
          <p:cNvPr id="696" name="Google Shape;696;p33"/>
          <p:cNvPicPr preferRelativeResize="0"/>
          <p:nvPr/>
        </p:nvPicPr>
        <p:blipFill rotWithShape="1">
          <a:blip r:embed="rId4">
            <a:alphaModFix/>
          </a:blip>
          <a:srcRect b="0" l="0" r="0" t="0"/>
          <a:stretch/>
        </p:blipFill>
        <p:spPr>
          <a:xfrm>
            <a:off x="4331271" y="1193800"/>
            <a:ext cx="2915072" cy="5664200"/>
          </a:xfrm>
          <a:prstGeom prst="rect">
            <a:avLst/>
          </a:prstGeom>
          <a:noFill/>
          <a:ln>
            <a:noFill/>
          </a:ln>
        </p:spPr>
      </p:pic>
      <p:pic>
        <p:nvPicPr>
          <p:cNvPr id="697" name="Google Shape;697;p33"/>
          <p:cNvPicPr preferRelativeResize="0"/>
          <p:nvPr/>
        </p:nvPicPr>
        <p:blipFill rotWithShape="1">
          <a:blip r:embed="rId5">
            <a:alphaModFix/>
          </a:blip>
          <a:srcRect b="0" l="0" r="0" t="0"/>
          <a:stretch/>
        </p:blipFill>
        <p:spPr>
          <a:xfrm>
            <a:off x="7544371" y="1193800"/>
            <a:ext cx="2915072" cy="5664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34"/>
          <p:cNvGrpSpPr/>
          <p:nvPr/>
        </p:nvGrpSpPr>
        <p:grpSpPr>
          <a:xfrm>
            <a:off x="727221" y="171998"/>
            <a:ext cx="9333301" cy="762797"/>
            <a:chOff x="727221" y="171998"/>
            <a:chExt cx="9333301" cy="762797"/>
          </a:xfrm>
        </p:grpSpPr>
        <p:cxnSp>
          <p:nvCxnSpPr>
            <p:cNvPr id="703" name="Google Shape;703;p34"/>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704" name="Google Shape;704;p34"/>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705" name="Google Shape;70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706" name="Google Shape;706;p34"/>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Email Marketing</a:t>
            </a:r>
            <a:endParaRPr b="0" i="0" sz="1400" u="none" cap="none" strike="noStrike">
              <a:solidFill>
                <a:srgbClr val="000000"/>
              </a:solidFill>
              <a:latin typeface="Arial"/>
              <a:ea typeface="Arial"/>
              <a:cs typeface="Arial"/>
              <a:sym typeface="Arial"/>
            </a:endParaRPr>
          </a:p>
        </p:txBody>
      </p:sp>
      <p:graphicFrame>
        <p:nvGraphicFramePr>
          <p:cNvPr id="707" name="Google Shape;707;p34"/>
          <p:cNvGraphicFramePr/>
          <p:nvPr/>
        </p:nvGraphicFramePr>
        <p:xfrm>
          <a:off x="838199" y="1562309"/>
          <a:ext cx="3000000" cy="3000000"/>
        </p:xfrm>
        <a:graphic>
          <a:graphicData uri="http://schemas.openxmlformats.org/drawingml/2006/table">
            <a:tbl>
              <a:tblPr>
                <a:noFill/>
                <a:tableStyleId>{54F09583-9E6C-40A1-8CBE-7FD15368F87E}</a:tableStyleId>
              </a:tblPr>
              <a:tblGrid>
                <a:gridCol w="380900"/>
                <a:gridCol w="6087850"/>
                <a:gridCol w="3765600"/>
              </a:tblGrid>
              <a:tr h="413450">
                <a:tc>
                  <a:txBody>
                    <a:bodyPr/>
                    <a:lstStyle/>
                    <a:p>
                      <a:pPr indent="0" lvl="0" marL="0" marR="0" rtl="0" algn="l">
                        <a:lnSpc>
                          <a:spcPct val="100000"/>
                        </a:lnSpc>
                        <a:spcBef>
                          <a:spcPts val="0"/>
                        </a:spcBef>
                        <a:spcAft>
                          <a:spcPts val="0"/>
                        </a:spcAft>
                        <a:buClr>
                          <a:srgbClr val="000000"/>
                        </a:buClr>
                        <a:buSzPts val="1400"/>
                        <a:buFont typeface="Arial"/>
                        <a:buNone/>
                      </a:pPr>
                      <a:r>
                        <a:rPr lang="en-SG" sz="2000" u="none" cap="none" strike="noStrike"/>
                        <a:t>#</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2000" u="none" cap="none" strike="noStrike"/>
                        <a:t>Content of email</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2000" u="none" cap="none" strike="noStrike"/>
                        <a:t>Call To Action in Email</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00900">
                <a:tc>
                  <a:txBody>
                    <a:bodyPr/>
                    <a:lstStyle/>
                    <a:p>
                      <a:pPr indent="0" lvl="0" marL="0" marR="0" rtl="0" algn="l">
                        <a:lnSpc>
                          <a:spcPct val="100000"/>
                        </a:lnSpc>
                        <a:spcBef>
                          <a:spcPts val="0"/>
                        </a:spcBef>
                        <a:spcAft>
                          <a:spcPts val="0"/>
                        </a:spcAft>
                        <a:buClr>
                          <a:srgbClr val="000000"/>
                        </a:buClr>
                        <a:buSzPts val="1400"/>
                        <a:buFont typeface="Arial"/>
                        <a:buNone/>
                      </a:pPr>
                      <a:r>
                        <a:rPr lang="en-SG" sz="2000" u="none" cap="none" strike="noStrike"/>
                        <a:t>1</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2000"/>
                        <a:t>Welcome to Thaitogo! Enjoy $5 off your first order. Introduce Thaitogo, highlight unique selling points (e.g., authentic Thai flavors, fast delivery), and provide an exclusive discount code.</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2000"/>
                        <a:t>Explore Our Menu, Sign Up for Newsletter</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00900">
                <a:tc>
                  <a:txBody>
                    <a:bodyPr/>
                    <a:lstStyle/>
                    <a:p>
                      <a:pPr indent="0" lvl="0" marL="0" marR="0" rtl="0" algn="l">
                        <a:lnSpc>
                          <a:spcPct val="100000"/>
                        </a:lnSpc>
                        <a:spcBef>
                          <a:spcPts val="0"/>
                        </a:spcBef>
                        <a:spcAft>
                          <a:spcPts val="0"/>
                        </a:spcAft>
                        <a:buClr>
                          <a:srgbClr val="000000"/>
                        </a:buClr>
                        <a:buSzPts val="1400"/>
                        <a:buFont typeface="Arial"/>
                        <a:buNone/>
                      </a:pPr>
                      <a:r>
                        <a:rPr lang="en-SG" sz="2000" u="none" cap="none" strike="noStrike"/>
                        <a:t>2</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2000"/>
                        <a:t>Craving something spicy? Try our new Red Curry! Showcase a specific dish, include mouthwatering images, and provide a brief description of the ingredients and flavors.</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2000"/>
                        <a:t>Order Now, Learn More</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57175">
                <a:tc>
                  <a:txBody>
                    <a:bodyPr/>
                    <a:lstStyle/>
                    <a:p>
                      <a:pPr indent="0" lvl="0" marL="0" marR="0" rtl="0" algn="l">
                        <a:lnSpc>
                          <a:spcPct val="100000"/>
                        </a:lnSpc>
                        <a:spcBef>
                          <a:spcPts val="0"/>
                        </a:spcBef>
                        <a:spcAft>
                          <a:spcPts val="0"/>
                        </a:spcAft>
                        <a:buClr>
                          <a:srgbClr val="000000"/>
                        </a:buClr>
                        <a:buSzPts val="1400"/>
                        <a:buFont typeface="Arial"/>
                        <a:buNone/>
                      </a:pPr>
                      <a:r>
                        <a:rPr lang="en-SG" sz="2000" u="none" cap="none" strike="noStrike"/>
                        <a:t>3</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2000"/>
                        <a:t>Our customers love us! Give positive customer reviews and testimonials to</a:t>
                      </a:r>
                      <a:r>
                        <a:rPr lang="en-SG" sz="2000"/>
                        <a:t> get free delivery.</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SG" sz="2000"/>
                        <a:t>Share Your Experience. Get free delivery </a:t>
                      </a:r>
                      <a:endParaRPr sz="2000" u="none" cap="none" strike="noStrike"/>
                    </a:p>
                  </a:txBody>
                  <a:tcPr marT="74275" marB="74275" marR="74275" marL="742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g273f00a8ea7_0_30"/>
          <p:cNvGrpSpPr/>
          <p:nvPr/>
        </p:nvGrpSpPr>
        <p:grpSpPr>
          <a:xfrm>
            <a:off x="727220" y="171998"/>
            <a:ext cx="10231500" cy="911918"/>
            <a:chOff x="727220" y="171998"/>
            <a:chExt cx="10231500" cy="911918"/>
          </a:xfrm>
        </p:grpSpPr>
        <p:sp>
          <p:nvSpPr>
            <p:cNvPr id="173" name="Google Shape;173;g273f00a8ea7_0_30"/>
            <p:cNvSpPr txBox="1"/>
            <p:nvPr/>
          </p:nvSpPr>
          <p:spPr>
            <a:xfrm>
              <a:off x="727220" y="252960"/>
              <a:ext cx="1023150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4800" u="none" cap="none" strike="noStrike">
                  <a:solidFill>
                    <a:srgbClr val="FF3300"/>
                  </a:solidFill>
                  <a:latin typeface="Montserrat SemiBold"/>
                  <a:ea typeface="Montserrat SemiBold"/>
                  <a:cs typeface="Montserrat SemiBold"/>
                  <a:sym typeface="Montserrat SemiBold"/>
                </a:rPr>
                <a:t>Current Lead Generation</a:t>
              </a:r>
              <a:endParaRPr b="0" i="0" sz="2800" u="none" cap="none" strike="noStrike">
                <a:solidFill>
                  <a:srgbClr val="000000"/>
                </a:solidFill>
                <a:latin typeface="Arial"/>
                <a:ea typeface="Arial"/>
                <a:cs typeface="Arial"/>
                <a:sym typeface="Arial"/>
              </a:endParaRPr>
            </a:p>
          </p:txBody>
        </p:sp>
        <p:cxnSp>
          <p:nvCxnSpPr>
            <p:cNvPr id="174" name="Google Shape;174;g273f00a8ea7_0_30"/>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75" name="Google Shape;175;g273f00a8ea7_0_30"/>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76" name="Google Shape;176;g273f00a8ea7_0_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177" name="Google Shape;177;g273f00a8ea7_0_30"/>
          <p:cNvSpPr txBox="1"/>
          <p:nvPr/>
        </p:nvSpPr>
        <p:spPr>
          <a:xfrm>
            <a:off x="504134" y="1185536"/>
            <a:ext cx="11183700" cy="5055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00"/>
              </a:buClr>
              <a:buSzPts val="2400"/>
              <a:buFont typeface="Arial"/>
              <a:buChar char="•"/>
            </a:pPr>
            <a:r>
              <a:rPr b="0" i="0" lang="en-SG" sz="3200" u="none" cap="none" strike="noStrike">
                <a:solidFill>
                  <a:srgbClr val="191919"/>
                </a:solidFill>
                <a:latin typeface="Montserrat Medium"/>
                <a:ea typeface="Montserrat Medium"/>
                <a:cs typeface="Montserrat Medium"/>
                <a:sym typeface="Montserrat Medium"/>
              </a:rPr>
              <a:t>All leads are currently generated by </a:t>
            </a:r>
            <a:endParaRPr b="0" i="0" sz="3200" u="none" cap="none" strike="noStrike">
              <a:solidFill>
                <a:srgbClr val="191919"/>
              </a:solidFill>
              <a:latin typeface="Montserrat Medium"/>
              <a:ea typeface="Montserrat Medium"/>
              <a:cs typeface="Montserrat Medium"/>
              <a:sym typeface="Montserrat Medium"/>
            </a:endParaRPr>
          </a:p>
          <a:p>
            <a:pPr indent="0" lvl="0" marL="914400" marR="0" rtl="0" algn="l">
              <a:lnSpc>
                <a:spcPct val="90000"/>
              </a:lnSpc>
              <a:spcBef>
                <a:spcPts val="0"/>
              </a:spcBef>
              <a:spcAft>
                <a:spcPts val="0"/>
              </a:spcAft>
              <a:buClr>
                <a:srgbClr val="000000"/>
              </a:buClr>
              <a:buSzPts val="2400"/>
              <a:buFont typeface="Arial"/>
              <a:buNone/>
            </a:pPr>
            <a:r>
              <a:t/>
            </a:r>
            <a:endParaRPr b="0" i="0" sz="3200" u="none" cap="none" strike="noStrike">
              <a:solidFill>
                <a:srgbClr val="191919"/>
              </a:solidFill>
              <a:latin typeface="Montserrat Medium"/>
              <a:ea typeface="Montserrat Medium"/>
              <a:cs typeface="Montserrat Medium"/>
              <a:sym typeface="Montserrat Medium"/>
            </a:endParaRPr>
          </a:p>
          <a:p>
            <a:pPr indent="-381000" lvl="1" marL="914400" marR="0" rtl="0" algn="l">
              <a:lnSpc>
                <a:spcPct val="90000"/>
              </a:lnSpc>
              <a:spcBef>
                <a:spcPts val="0"/>
              </a:spcBef>
              <a:spcAft>
                <a:spcPts val="0"/>
              </a:spcAft>
              <a:buClr>
                <a:srgbClr val="000000"/>
              </a:buClr>
              <a:buSzPts val="2400"/>
              <a:buFont typeface="Courier New"/>
              <a:buChar char="o"/>
            </a:pPr>
            <a:r>
              <a:rPr b="1" i="0" lang="en-SG" sz="3200" u="none" cap="none" strike="noStrike">
                <a:solidFill>
                  <a:srgbClr val="191919"/>
                </a:solidFill>
                <a:latin typeface="Montserrat Medium"/>
                <a:ea typeface="Montserrat Medium"/>
                <a:cs typeface="Montserrat Medium"/>
                <a:sym typeface="Montserrat Medium"/>
              </a:rPr>
              <a:t>Word of mouth</a:t>
            </a:r>
            <a:endParaRPr b="1" i="0" sz="3200" u="none" cap="none" strike="noStrike">
              <a:solidFill>
                <a:srgbClr val="191919"/>
              </a:solidFill>
              <a:latin typeface="Montserrat Medium"/>
              <a:ea typeface="Montserrat Medium"/>
              <a:cs typeface="Montserrat Medium"/>
              <a:sym typeface="Montserrat Medium"/>
            </a:endParaRPr>
          </a:p>
          <a:p>
            <a:pPr indent="-190500" lvl="0" marL="1257300" marR="0" rtl="0" algn="l">
              <a:lnSpc>
                <a:spcPct val="90000"/>
              </a:lnSpc>
              <a:spcBef>
                <a:spcPts val="0"/>
              </a:spcBef>
              <a:spcAft>
                <a:spcPts val="0"/>
              </a:spcAft>
              <a:buClr>
                <a:srgbClr val="000000"/>
              </a:buClr>
              <a:buSzPts val="2400"/>
              <a:buFont typeface="Courier New"/>
              <a:buNone/>
            </a:pPr>
            <a:r>
              <a:t/>
            </a:r>
            <a:endParaRPr b="0" i="0" sz="3200" u="none" cap="none" strike="noStrike">
              <a:solidFill>
                <a:srgbClr val="191919"/>
              </a:solidFill>
              <a:latin typeface="Montserrat Medium"/>
              <a:ea typeface="Montserrat Medium"/>
              <a:cs typeface="Montserrat Medium"/>
              <a:sym typeface="Montserrat Medium"/>
            </a:endParaRPr>
          </a:p>
          <a:p>
            <a:pPr indent="-381000" lvl="1" marL="914400" marR="0" rtl="0" algn="l">
              <a:lnSpc>
                <a:spcPct val="90000"/>
              </a:lnSpc>
              <a:spcBef>
                <a:spcPts val="0"/>
              </a:spcBef>
              <a:spcAft>
                <a:spcPts val="0"/>
              </a:spcAft>
              <a:buClr>
                <a:srgbClr val="191919"/>
              </a:buClr>
              <a:buSzPts val="2400"/>
              <a:buFont typeface="Courier New"/>
              <a:buChar char="o"/>
            </a:pPr>
            <a:r>
              <a:rPr b="1" i="0" lang="en-SG" sz="3200" u="none" cap="none" strike="noStrike">
                <a:solidFill>
                  <a:srgbClr val="191919"/>
                </a:solidFill>
                <a:latin typeface="Montserrat Medium"/>
                <a:ea typeface="Montserrat Medium"/>
                <a:cs typeface="Montserrat Medium"/>
                <a:sym typeface="Montserrat Medium"/>
              </a:rPr>
              <a:t>Food Panda for delivery leads</a:t>
            </a:r>
            <a:endParaRPr b="1" i="0" sz="3200" u="none" cap="none" strike="noStrike">
              <a:solidFill>
                <a:srgbClr val="191919"/>
              </a:solidFill>
              <a:latin typeface="Montserrat Medium"/>
              <a:ea typeface="Montserrat Medium"/>
              <a:cs typeface="Montserrat Medium"/>
              <a:sym typeface="Montserrat Medium"/>
            </a:endParaRPr>
          </a:p>
          <a:p>
            <a:pPr indent="-381000" lvl="2" marL="1371600" marR="0" rtl="0" algn="l">
              <a:lnSpc>
                <a:spcPct val="90000"/>
              </a:lnSpc>
              <a:spcBef>
                <a:spcPts val="0"/>
              </a:spcBef>
              <a:spcAft>
                <a:spcPts val="0"/>
              </a:spcAft>
              <a:buClr>
                <a:srgbClr val="191919"/>
              </a:buClr>
              <a:buSzPts val="2400"/>
              <a:buFont typeface="Courier New"/>
              <a:buChar char="o"/>
            </a:pPr>
            <a:r>
              <a:rPr b="0" i="0" lang="en-SG" sz="3200" u="sng" cap="none" strike="noStrike">
                <a:solidFill>
                  <a:schemeClr val="hlink"/>
                </a:solidFill>
                <a:latin typeface="Montserrat Medium"/>
                <a:ea typeface="Montserrat Medium"/>
                <a:cs typeface="Montserrat Medium"/>
                <a:sym typeface="Montserrat Medium"/>
                <a:hlinkClick r:id="rId3"/>
              </a:rPr>
              <a:t>https://www.foodpanda.sg/restaurant/w8kc/thai-to-go-changi-road</a:t>
            </a:r>
            <a:endParaRPr b="0" i="0" sz="3200" u="none" cap="none" strike="noStrike">
              <a:solidFill>
                <a:srgbClr val="191919"/>
              </a:solidFill>
              <a:latin typeface="Montserrat Medium"/>
              <a:ea typeface="Montserrat Medium"/>
              <a:cs typeface="Montserrat Medium"/>
              <a:sym typeface="Montserrat Medium"/>
            </a:endParaRPr>
          </a:p>
          <a:p>
            <a:pPr indent="-190500" lvl="0" marL="1257300" marR="0" rtl="0" algn="l">
              <a:lnSpc>
                <a:spcPct val="90000"/>
              </a:lnSpc>
              <a:spcBef>
                <a:spcPts val="0"/>
              </a:spcBef>
              <a:spcAft>
                <a:spcPts val="0"/>
              </a:spcAft>
              <a:buClr>
                <a:srgbClr val="000000"/>
              </a:buClr>
              <a:buSzPts val="2400"/>
              <a:buFont typeface="Courier New"/>
              <a:buNone/>
            </a:pPr>
            <a:r>
              <a:t/>
            </a:r>
            <a:endParaRPr b="1" i="0" sz="3200" u="none" cap="none" strike="noStrike">
              <a:solidFill>
                <a:srgbClr val="191919"/>
              </a:solidFill>
              <a:latin typeface="Montserrat Medium"/>
              <a:ea typeface="Montserrat Medium"/>
              <a:cs typeface="Montserrat Medium"/>
              <a:sym typeface="Montserrat Medium"/>
            </a:endParaRPr>
          </a:p>
          <a:p>
            <a:pPr indent="-381000" lvl="1" marL="914400" marR="0" rtl="0" algn="l">
              <a:lnSpc>
                <a:spcPct val="90000"/>
              </a:lnSpc>
              <a:spcBef>
                <a:spcPts val="0"/>
              </a:spcBef>
              <a:spcAft>
                <a:spcPts val="0"/>
              </a:spcAft>
              <a:buClr>
                <a:srgbClr val="191919"/>
              </a:buClr>
              <a:buSzPts val="2400"/>
              <a:buFont typeface="Courier New"/>
              <a:buChar char="o"/>
            </a:pPr>
            <a:r>
              <a:rPr b="1" i="0" lang="en-SG" sz="3200" u="none" cap="none" strike="noStrike">
                <a:solidFill>
                  <a:srgbClr val="191919"/>
                </a:solidFill>
                <a:latin typeface="Montserrat Medium"/>
                <a:ea typeface="Montserrat Medium"/>
                <a:cs typeface="Montserrat Medium"/>
                <a:sym typeface="Montserrat Medium"/>
              </a:rPr>
              <a:t>Leads Catering </a:t>
            </a:r>
            <a:endParaRPr b="1" i="0" sz="3200" u="none" cap="none" strike="noStrike">
              <a:solidFill>
                <a:srgbClr val="191919"/>
              </a:solidFill>
              <a:latin typeface="Montserrat Medium"/>
              <a:ea typeface="Montserrat Medium"/>
              <a:cs typeface="Montserrat Medium"/>
              <a:sym typeface="Montserrat Medium"/>
            </a:endParaRPr>
          </a:p>
          <a:p>
            <a:pPr indent="-381000" lvl="2" marL="1371600" marR="0" rtl="0" algn="l">
              <a:lnSpc>
                <a:spcPct val="90000"/>
              </a:lnSpc>
              <a:spcBef>
                <a:spcPts val="0"/>
              </a:spcBef>
              <a:spcAft>
                <a:spcPts val="0"/>
              </a:spcAft>
              <a:buClr>
                <a:srgbClr val="191919"/>
              </a:buClr>
              <a:buSzPts val="2400"/>
              <a:buFont typeface="Courier New"/>
              <a:buChar char="o"/>
            </a:pPr>
            <a:r>
              <a:rPr b="0" i="0" lang="en-SG" sz="3200" u="none" cap="none" strike="noStrike">
                <a:solidFill>
                  <a:srgbClr val="191919"/>
                </a:solidFill>
                <a:latin typeface="Montserrat Medium"/>
                <a:ea typeface="Montserrat Medium"/>
                <a:cs typeface="Montserrat Medium"/>
                <a:sym typeface="Montserrat Medium"/>
              </a:rPr>
              <a:t>https://www.foodline.sg/catering/Thaitogo/</a:t>
            </a:r>
            <a:endParaRPr b="0" i="0" sz="3200" u="none" cap="none" strike="noStrike">
              <a:solidFill>
                <a:srgbClr val="191919"/>
              </a:solidFill>
              <a:latin typeface="Montserrat Medium"/>
              <a:ea typeface="Montserrat Medium"/>
              <a:cs typeface="Montserrat Medium"/>
              <a:sym typeface="Montserrat Medium"/>
            </a:endParaRPr>
          </a:p>
          <a:p>
            <a:pPr indent="0" lvl="0" marL="914400" marR="0" rtl="0" algn="l">
              <a:lnSpc>
                <a:spcPct val="90000"/>
              </a:lnSpc>
              <a:spcBef>
                <a:spcPts val="0"/>
              </a:spcBef>
              <a:spcAft>
                <a:spcPts val="0"/>
              </a:spcAft>
              <a:buClr>
                <a:srgbClr val="000000"/>
              </a:buClr>
              <a:buSzPts val="2400"/>
              <a:buFont typeface="Arial"/>
              <a:buNone/>
            </a:pPr>
            <a:r>
              <a:t/>
            </a:r>
            <a:endParaRPr b="0" i="0" sz="2400" u="none" cap="none" strike="noStrike">
              <a:solidFill>
                <a:srgbClr val="191919"/>
              </a:solidFill>
              <a:latin typeface="Montserrat Medium"/>
              <a:ea typeface="Montserrat Medium"/>
              <a:cs typeface="Montserrat Medium"/>
              <a:sym typeface="Montserrat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grpSp>
        <p:nvGrpSpPr>
          <p:cNvPr id="712" name="Google Shape;712;p35"/>
          <p:cNvGrpSpPr/>
          <p:nvPr/>
        </p:nvGrpSpPr>
        <p:grpSpPr>
          <a:xfrm>
            <a:off x="727221" y="171998"/>
            <a:ext cx="9333301" cy="762797"/>
            <a:chOff x="727221" y="171998"/>
            <a:chExt cx="9333301" cy="762797"/>
          </a:xfrm>
        </p:grpSpPr>
        <p:cxnSp>
          <p:nvCxnSpPr>
            <p:cNvPr id="713" name="Google Shape;713;p35"/>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714" name="Google Shape;714;p35"/>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715" name="Google Shape;715;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716" name="Google Shape;716;p35"/>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Email Marketing</a:t>
            </a:r>
            <a:endParaRPr b="0" i="0" sz="1400" u="none" cap="none" strike="noStrike">
              <a:solidFill>
                <a:srgbClr val="000000"/>
              </a:solidFill>
              <a:latin typeface="Arial"/>
              <a:ea typeface="Arial"/>
              <a:cs typeface="Arial"/>
              <a:sym typeface="Arial"/>
            </a:endParaRPr>
          </a:p>
        </p:txBody>
      </p:sp>
      <p:pic>
        <p:nvPicPr>
          <p:cNvPr id="717" name="Google Shape;717;p35"/>
          <p:cNvPicPr preferRelativeResize="0"/>
          <p:nvPr/>
        </p:nvPicPr>
        <p:blipFill rotWithShape="1">
          <a:blip r:embed="rId3">
            <a:alphaModFix/>
          </a:blip>
          <a:srcRect b="0" l="0" r="0" t="0"/>
          <a:stretch/>
        </p:blipFill>
        <p:spPr>
          <a:xfrm>
            <a:off x="0" y="1277755"/>
            <a:ext cx="12192000" cy="495880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grpSp>
        <p:nvGrpSpPr>
          <p:cNvPr id="722" name="Google Shape;722;p36"/>
          <p:cNvGrpSpPr/>
          <p:nvPr/>
        </p:nvGrpSpPr>
        <p:grpSpPr>
          <a:xfrm>
            <a:off x="727221" y="171998"/>
            <a:ext cx="9333301" cy="762797"/>
            <a:chOff x="727221" y="171998"/>
            <a:chExt cx="9333301" cy="762797"/>
          </a:xfrm>
        </p:grpSpPr>
        <p:cxnSp>
          <p:nvCxnSpPr>
            <p:cNvPr id="723" name="Google Shape;723;p36"/>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724" name="Google Shape;724;p36"/>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725" name="Google Shape;72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726" name="Google Shape;726;p36"/>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Email Marketing</a:t>
            </a:r>
            <a:endParaRPr b="0" i="0" sz="1400" u="none" cap="none" strike="noStrike">
              <a:solidFill>
                <a:srgbClr val="000000"/>
              </a:solidFill>
              <a:latin typeface="Arial"/>
              <a:ea typeface="Arial"/>
              <a:cs typeface="Arial"/>
              <a:sym typeface="Arial"/>
            </a:endParaRPr>
          </a:p>
        </p:txBody>
      </p:sp>
      <p:pic>
        <p:nvPicPr>
          <p:cNvPr id="727" name="Google Shape;727;p36"/>
          <p:cNvPicPr preferRelativeResize="0"/>
          <p:nvPr/>
        </p:nvPicPr>
        <p:blipFill rotWithShape="1">
          <a:blip r:embed="rId3">
            <a:alphaModFix/>
          </a:blip>
          <a:srcRect b="0" l="0" r="0" t="0"/>
          <a:stretch/>
        </p:blipFill>
        <p:spPr>
          <a:xfrm>
            <a:off x="0" y="1375033"/>
            <a:ext cx="12192000" cy="486152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grpSp>
        <p:nvGrpSpPr>
          <p:cNvPr id="732" name="Google Shape;732;p37"/>
          <p:cNvGrpSpPr/>
          <p:nvPr/>
        </p:nvGrpSpPr>
        <p:grpSpPr>
          <a:xfrm>
            <a:off x="727221" y="171998"/>
            <a:ext cx="9333301" cy="762797"/>
            <a:chOff x="727221" y="171998"/>
            <a:chExt cx="9333301" cy="762797"/>
          </a:xfrm>
        </p:grpSpPr>
        <p:cxnSp>
          <p:nvCxnSpPr>
            <p:cNvPr id="733" name="Google Shape;733;p3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734" name="Google Shape;734;p3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735" name="Google Shape;735;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sp>
        <p:nvSpPr>
          <p:cNvPr id="736" name="Google Shape;736;p37"/>
          <p:cNvSpPr txBox="1"/>
          <p:nvPr/>
        </p:nvSpPr>
        <p:spPr>
          <a:xfrm>
            <a:off x="727221" y="291787"/>
            <a:ext cx="1062657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2800" u="none" cap="none" strike="noStrike">
                <a:solidFill>
                  <a:srgbClr val="FF3300"/>
                </a:solidFill>
                <a:latin typeface="Montserrat SemiBold"/>
                <a:ea typeface="Montserrat SemiBold"/>
                <a:cs typeface="Montserrat SemiBold"/>
                <a:sym typeface="Montserrat SemiBold"/>
              </a:rPr>
              <a:t>Email Marketing</a:t>
            </a:r>
            <a:endParaRPr b="0" i="0" sz="1400" u="none" cap="none" strike="noStrike">
              <a:solidFill>
                <a:srgbClr val="000000"/>
              </a:solidFill>
              <a:latin typeface="Arial"/>
              <a:ea typeface="Arial"/>
              <a:cs typeface="Arial"/>
              <a:sym typeface="Arial"/>
            </a:endParaRPr>
          </a:p>
        </p:txBody>
      </p:sp>
      <p:pic>
        <p:nvPicPr>
          <p:cNvPr id="737" name="Google Shape;737;p37"/>
          <p:cNvPicPr preferRelativeResize="0"/>
          <p:nvPr/>
        </p:nvPicPr>
        <p:blipFill rotWithShape="1">
          <a:blip r:embed="rId3">
            <a:alphaModFix/>
          </a:blip>
          <a:srcRect b="0" l="0" r="0" t="0"/>
          <a:stretch/>
        </p:blipFill>
        <p:spPr>
          <a:xfrm>
            <a:off x="0" y="1346961"/>
            <a:ext cx="12192000" cy="4889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38"/>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 name="Google Shape;743;p38"/>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 name="Google Shape;74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SG">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pic>
        <p:nvPicPr>
          <p:cNvPr id="745" name="Google Shape;745;p38"/>
          <p:cNvPicPr preferRelativeResize="0"/>
          <p:nvPr/>
        </p:nvPicPr>
        <p:blipFill rotWithShape="1">
          <a:blip r:embed="rId3">
            <a:alphaModFix/>
          </a:blip>
          <a:srcRect b="0" l="0" r="0" t="0"/>
          <a:stretch/>
        </p:blipFill>
        <p:spPr>
          <a:xfrm>
            <a:off x="3049" y="31842"/>
            <a:ext cx="12188951" cy="6858000"/>
          </a:xfrm>
          <a:prstGeom prst="rect">
            <a:avLst/>
          </a:prstGeom>
          <a:noFill/>
          <a:ln>
            <a:noFill/>
          </a:ln>
        </p:spPr>
      </p:pic>
      <p:sp>
        <p:nvSpPr>
          <p:cNvPr id="746" name="Google Shape;746;p38"/>
          <p:cNvSpPr/>
          <p:nvPr/>
        </p:nvSpPr>
        <p:spPr>
          <a:xfrm>
            <a:off x="74974" y="1194650"/>
            <a:ext cx="12039001" cy="2862322"/>
          </a:xfrm>
          <a:prstGeom prst="rect">
            <a:avLst/>
          </a:prstGeom>
          <a:noFill/>
          <a:ln>
            <a:noFill/>
          </a:ln>
          <a:effectLst>
            <a:outerShdw blurRad="107950" algn="ctr" dir="5400000" dist="12700">
              <a:srgbClr val="000000"/>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SG" sz="6000" cap="none">
                <a:solidFill>
                  <a:srgbClr val="E7E200"/>
                </a:solidFill>
                <a:latin typeface="Calibri"/>
                <a:ea typeface="Calibri"/>
                <a:cs typeface="Calibri"/>
                <a:sym typeface="Calibri"/>
              </a:rPr>
              <a:t>THE END OF THE PRESENTATION AND</a:t>
            </a:r>
            <a:endParaRPr/>
          </a:p>
          <a:p>
            <a:pPr indent="0" lvl="0" marL="0" marR="0" rtl="0" algn="ctr">
              <a:spcBef>
                <a:spcPts val="0"/>
              </a:spcBef>
              <a:spcAft>
                <a:spcPts val="0"/>
              </a:spcAft>
              <a:buNone/>
            </a:pPr>
            <a:r>
              <a:rPr b="1" lang="en-SG" sz="6000" cap="none">
                <a:solidFill>
                  <a:srgbClr val="E7E200"/>
                </a:solidFill>
                <a:latin typeface="Calibri"/>
                <a:ea typeface="Calibri"/>
                <a:cs typeface="Calibri"/>
                <a:sym typeface="Calibri"/>
              </a:rPr>
              <a:t> APPRECIATE YOUR VIEWINGS</a:t>
            </a:r>
            <a:endParaRPr/>
          </a:p>
          <a:p>
            <a:pPr indent="0" lvl="0" marL="0" marR="0" rtl="0" algn="ctr">
              <a:spcBef>
                <a:spcPts val="0"/>
              </a:spcBef>
              <a:spcAft>
                <a:spcPts val="0"/>
              </a:spcAft>
              <a:buNone/>
            </a:pPr>
            <a:r>
              <a:rPr b="1" lang="en-SG" sz="6000" cap="none">
                <a:solidFill>
                  <a:srgbClr val="E7E200"/>
                </a:solidFill>
                <a:latin typeface="Calibri"/>
                <a:ea typeface="Calibri"/>
                <a:cs typeface="Calibri"/>
                <a:sym typeface="Calibri"/>
              </a:rPr>
              <a:t>THANK YOU</a:t>
            </a:r>
            <a:endParaRPr/>
          </a:p>
        </p:txBody>
      </p:sp>
      <p:sp>
        <p:nvSpPr>
          <p:cNvPr id="747" name="Google Shape;747;p38"/>
          <p:cNvSpPr/>
          <p:nvPr/>
        </p:nvSpPr>
        <p:spPr>
          <a:xfrm>
            <a:off x="6003635" y="2967335"/>
            <a:ext cx="18473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5400"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g273f00a8ea7_0_41"/>
          <p:cNvGrpSpPr/>
          <p:nvPr/>
        </p:nvGrpSpPr>
        <p:grpSpPr>
          <a:xfrm>
            <a:off x="727220" y="171998"/>
            <a:ext cx="10231500" cy="788808"/>
            <a:chOff x="727220" y="171998"/>
            <a:chExt cx="10231500" cy="788808"/>
          </a:xfrm>
        </p:grpSpPr>
        <p:sp>
          <p:nvSpPr>
            <p:cNvPr id="183" name="Google Shape;183;g273f00a8ea7_0_41"/>
            <p:cNvSpPr txBox="1"/>
            <p:nvPr/>
          </p:nvSpPr>
          <p:spPr>
            <a:xfrm>
              <a:off x="727220" y="252960"/>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4000" u="none" cap="none" strike="noStrike">
                  <a:solidFill>
                    <a:srgbClr val="FF3300"/>
                  </a:solidFill>
                  <a:latin typeface="Montserrat SemiBold"/>
                  <a:ea typeface="Montserrat SemiBold"/>
                  <a:cs typeface="Montserrat SemiBold"/>
                  <a:sym typeface="Montserrat SemiBold"/>
                </a:rPr>
                <a:t>Unique Value Proposition</a:t>
              </a:r>
              <a:endParaRPr b="0" i="0" sz="2000" u="none" cap="none" strike="noStrike">
                <a:solidFill>
                  <a:srgbClr val="000000"/>
                </a:solidFill>
                <a:latin typeface="Arial"/>
                <a:ea typeface="Arial"/>
                <a:cs typeface="Arial"/>
                <a:sym typeface="Arial"/>
              </a:endParaRPr>
            </a:p>
          </p:txBody>
        </p:sp>
        <p:cxnSp>
          <p:nvCxnSpPr>
            <p:cNvPr id="184" name="Google Shape;184;g273f00a8ea7_0_41"/>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185" name="Google Shape;185;g273f00a8ea7_0_41"/>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186" name="Google Shape;186;g273f00a8ea7_0_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pSp>
        <p:nvGrpSpPr>
          <p:cNvPr id="187" name="Google Shape;187;g273f00a8ea7_0_41"/>
          <p:cNvGrpSpPr/>
          <p:nvPr/>
        </p:nvGrpSpPr>
        <p:grpSpPr>
          <a:xfrm>
            <a:off x="504134" y="1475543"/>
            <a:ext cx="11183700" cy="4920447"/>
            <a:chOff x="0" y="290008"/>
            <a:chExt cx="11183700" cy="4920447"/>
          </a:xfrm>
        </p:grpSpPr>
        <p:sp>
          <p:nvSpPr>
            <p:cNvPr id="188" name="Google Shape;188;g273f00a8ea7_0_41"/>
            <p:cNvSpPr/>
            <p:nvPr/>
          </p:nvSpPr>
          <p:spPr>
            <a:xfrm>
              <a:off x="0" y="290008"/>
              <a:ext cx="11183700" cy="1126966"/>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73f00a8ea7_0_41"/>
            <p:cNvSpPr/>
            <p:nvPr/>
          </p:nvSpPr>
          <p:spPr>
            <a:xfrm>
              <a:off x="513259" y="386892"/>
              <a:ext cx="934111" cy="933199"/>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73f00a8ea7_0_41"/>
            <p:cNvSpPr/>
            <p:nvPr/>
          </p:nvSpPr>
          <p:spPr>
            <a:xfrm>
              <a:off x="1960630" y="290008"/>
              <a:ext cx="9219234" cy="16983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73f00a8ea7_0_41"/>
            <p:cNvSpPr txBox="1"/>
            <p:nvPr/>
          </p:nvSpPr>
          <p:spPr>
            <a:xfrm>
              <a:off x="1960630" y="290008"/>
              <a:ext cx="9219234" cy="1698384"/>
            </a:xfrm>
            <a:prstGeom prst="rect">
              <a:avLst/>
            </a:prstGeom>
            <a:noFill/>
            <a:ln>
              <a:noFill/>
            </a:ln>
          </p:spPr>
          <p:txBody>
            <a:bodyPr anchorCtr="0" anchor="ctr" bIns="179725" lIns="179725" spcFirstLastPara="1" rIns="179725" wrap="square" tIns="179725">
              <a:noAutofit/>
            </a:bodyPr>
            <a:lstStyle/>
            <a:p>
              <a:pPr indent="0" lvl="0" marL="0" marR="0" rtl="0" algn="l">
                <a:lnSpc>
                  <a:spcPct val="100000"/>
                </a:lnSpc>
                <a:spcBef>
                  <a:spcPts val="0"/>
                </a:spcBef>
                <a:spcAft>
                  <a:spcPts val="0"/>
                </a:spcAft>
                <a:buNone/>
              </a:pPr>
              <a:r>
                <a:rPr b="1" i="0" lang="en-SG" sz="3200">
                  <a:solidFill>
                    <a:schemeClr val="dk1"/>
                  </a:solidFill>
                  <a:latin typeface="Calibri"/>
                  <a:ea typeface="Calibri"/>
                  <a:cs typeface="Calibri"/>
                  <a:sym typeface="Calibri"/>
                </a:rPr>
                <a:t>"Homely yet Affordable cuisine</a:t>
              </a:r>
              <a:r>
                <a:rPr b="0" i="0" lang="en-SG" sz="2500">
                  <a:solidFill>
                    <a:schemeClr val="dk1"/>
                  </a:solidFill>
                  <a:latin typeface="Calibri"/>
                  <a:ea typeface="Calibri"/>
                  <a:cs typeface="Calibri"/>
                  <a:sym typeface="Calibri"/>
                </a:rPr>
                <a:t>"</a:t>
              </a:r>
              <a:br>
                <a:rPr b="0" i="0" lang="en-SG" sz="2500">
                  <a:solidFill>
                    <a:schemeClr val="dk1"/>
                  </a:solidFill>
                  <a:latin typeface="Calibri"/>
                  <a:ea typeface="Calibri"/>
                  <a:cs typeface="Calibri"/>
                  <a:sym typeface="Calibri"/>
                </a:rPr>
              </a:br>
              <a:br>
                <a:rPr b="0" i="0" lang="en-SG" sz="2500">
                  <a:solidFill>
                    <a:schemeClr val="dk1"/>
                  </a:solidFill>
                  <a:latin typeface="Calibri"/>
                  <a:ea typeface="Calibri"/>
                  <a:cs typeface="Calibri"/>
                  <a:sym typeface="Calibri"/>
                </a:rPr>
              </a:br>
              <a:r>
                <a:rPr b="0" i="0" lang="en-SG" sz="2800">
                  <a:solidFill>
                    <a:schemeClr val="dk1"/>
                  </a:solidFill>
                  <a:latin typeface="Calibri"/>
                  <a:ea typeface="Calibri"/>
                  <a:cs typeface="Calibri"/>
                  <a:sym typeface="Calibri"/>
                </a:rPr>
                <a:t>Only Halal Certified Thai restaurant around Eunos MRT</a:t>
              </a:r>
              <a:endParaRPr sz="2500">
                <a:solidFill>
                  <a:schemeClr val="dk1"/>
                </a:solidFill>
                <a:latin typeface="Calibri"/>
                <a:ea typeface="Calibri"/>
                <a:cs typeface="Calibri"/>
                <a:sym typeface="Calibri"/>
              </a:endParaRPr>
            </a:p>
          </p:txBody>
        </p:sp>
        <p:sp>
          <p:nvSpPr>
            <p:cNvPr id="192" name="Google Shape;192;g273f00a8ea7_0_41"/>
            <p:cNvSpPr/>
            <p:nvPr/>
          </p:nvSpPr>
          <p:spPr>
            <a:xfrm>
              <a:off x="0" y="2670388"/>
              <a:ext cx="11183700" cy="1698384"/>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73f00a8ea7_0_41"/>
            <p:cNvSpPr/>
            <p:nvPr/>
          </p:nvSpPr>
          <p:spPr>
            <a:xfrm>
              <a:off x="513259" y="3052981"/>
              <a:ext cx="934111" cy="933199"/>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73f00a8ea7_0_41"/>
            <p:cNvSpPr/>
            <p:nvPr/>
          </p:nvSpPr>
          <p:spPr>
            <a:xfrm>
              <a:off x="1960630" y="2956097"/>
              <a:ext cx="5032665" cy="169838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73f00a8ea7_0_41"/>
            <p:cNvSpPr txBox="1"/>
            <p:nvPr/>
          </p:nvSpPr>
          <p:spPr>
            <a:xfrm>
              <a:off x="1960630" y="2956097"/>
              <a:ext cx="5032665" cy="1698384"/>
            </a:xfrm>
            <a:prstGeom prst="rect">
              <a:avLst/>
            </a:prstGeom>
            <a:noFill/>
            <a:ln>
              <a:noFill/>
            </a:ln>
          </p:spPr>
          <p:txBody>
            <a:bodyPr anchorCtr="0" anchor="ctr" bIns="179725" lIns="179725" spcFirstLastPara="1" rIns="179725" wrap="square" tIns="179725">
              <a:noAutofit/>
            </a:bodyPr>
            <a:lstStyle/>
            <a:p>
              <a:pPr indent="0" lvl="0" marL="0" marR="0" rtl="0" algn="ctr">
                <a:lnSpc>
                  <a:spcPct val="100000"/>
                </a:lnSpc>
                <a:spcBef>
                  <a:spcPts val="0"/>
                </a:spcBef>
                <a:spcAft>
                  <a:spcPts val="0"/>
                </a:spcAft>
                <a:buNone/>
              </a:pPr>
              <a:r>
                <a:rPr b="1" i="0" lang="en-SG" sz="3200">
                  <a:solidFill>
                    <a:schemeClr val="dk1"/>
                  </a:solidFill>
                  <a:latin typeface="Calibri"/>
                  <a:ea typeface="Calibri"/>
                  <a:cs typeface="Calibri"/>
                  <a:sym typeface="Calibri"/>
                </a:rPr>
                <a:t>Has Fusion Thai, Malay &amp; Western Menu</a:t>
              </a:r>
              <a:endParaRPr b="1" sz="3200">
                <a:solidFill>
                  <a:schemeClr val="dk1"/>
                </a:solidFill>
                <a:latin typeface="Calibri"/>
                <a:ea typeface="Calibri"/>
                <a:cs typeface="Calibri"/>
                <a:sym typeface="Calibri"/>
              </a:endParaRPr>
            </a:p>
          </p:txBody>
        </p:sp>
        <p:sp>
          <p:nvSpPr>
            <p:cNvPr id="196" name="Google Shape;196;g273f00a8ea7_0_41"/>
            <p:cNvSpPr/>
            <p:nvPr/>
          </p:nvSpPr>
          <p:spPr>
            <a:xfrm>
              <a:off x="6993295" y="2400122"/>
              <a:ext cx="4186569" cy="281033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73f00a8ea7_0_41"/>
            <p:cNvSpPr txBox="1"/>
            <p:nvPr/>
          </p:nvSpPr>
          <p:spPr>
            <a:xfrm>
              <a:off x="6993295" y="2400122"/>
              <a:ext cx="4186569" cy="2810333"/>
            </a:xfrm>
            <a:prstGeom prst="rect">
              <a:avLst/>
            </a:prstGeom>
            <a:noFill/>
            <a:ln>
              <a:noFill/>
            </a:ln>
          </p:spPr>
          <p:txBody>
            <a:bodyPr anchorCtr="0" anchor="ctr" bIns="179725" lIns="179725" spcFirstLastPara="1" rIns="179725" wrap="square" tIns="179725">
              <a:noAutofit/>
            </a:bodyPr>
            <a:lstStyle/>
            <a:p>
              <a:pPr indent="0" lvl="0" marL="0" marR="0" rtl="0" algn="l">
                <a:lnSpc>
                  <a:spcPct val="100000"/>
                </a:lnSpc>
                <a:spcBef>
                  <a:spcPts val="0"/>
                </a:spcBef>
                <a:spcAft>
                  <a:spcPts val="0"/>
                </a:spcAft>
                <a:buNone/>
              </a:pPr>
              <a:r>
                <a:rPr b="0" i="0" lang="en-SG" sz="1400">
                  <a:solidFill>
                    <a:schemeClr val="dk1"/>
                  </a:solidFill>
                  <a:latin typeface="Calibri"/>
                  <a:ea typeface="Calibri"/>
                  <a:cs typeface="Calibri"/>
                  <a:sym typeface="Calibri"/>
                </a:rPr>
                <a:t>Recipes &amp; Taste catered towards locals </a:t>
              </a:r>
              <a:endParaRPr sz="1400">
                <a:solidFill>
                  <a:schemeClr val="dk1"/>
                </a:solidFill>
                <a:latin typeface="Calibri"/>
                <a:ea typeface="Calibri"/>
                <a:cs typeface="Calibri"/>
                <a:sym typeface="Calibri"/>
              </a:endParaRPr>
            </a:p>
            <a:p>
              <a:pPr indent="0" lvl="0" marL="0" marR="0" rtl="0" algn="l">
                <a:lnSpc>
                  <a:spcPct val="100000"/>
                </a:lnSpc>
                <a:spcBef>
                  <a:spcPts val="490"/>
                </a:spcBef>
                <a:spcAft>
                  <a:spcPts val="0"/>
                </a:spcAft>
                <a:buNone/>
              </a:pPr>
              <a:r>
                <a:rPr b="0" i="0" lang="en-SG" sz="1400">
                  <a:solidFill>
                    <a:schemeClr val="dk1"/>
                  </a:solidFill>
                  <a:latin typeface="Calibri"/>
                  <a:ea typeface="Calibri"/>
                  <a:cs typeface="Calibri"/>
                  <a:sym typeface="Calibri"/>
                </a:rPr>
                <a:t>Mini catering can be booked next day instead of 3-4 days in advance</a:t>
              </a:r>
              <a:endParaRPr sz="1400">
                <a:solidFill>
                  <a:schemeClr val="dk1"/>
                </a:solidFill>
                <a:latin typeface="Calibri"/>
                <a:ea typeface="Calibri"/>
                <a:cs typeface="Calibri"/>
                <a:sym typeface="Calibri"/>
              </a:endParaRPr>
            </a:p>
            <a:p>
              <a:pPr indent="0" lvl="0" marL="0" marR="0" rtl="0" algn="l">
                <a:lnSpc>
                  <a:spcPct val="100000"/>
                </a:lnSpc>
                <a:spcBef>
                  <a:spcPts val="490"/>
                </a:spcBef>
                <a:spcAft>
                  <a:spcPts val="0"/>
                </a:spcAft>
                <a:buNone/>
              </a:pPr>
              <a:r>
                <a:rPr b="0" i="0" lang="en-SG" sz="1400">
                  <a:solidFill>
                    <a:schemeClr val="dk1"/>
                  </a:solidFill>
                  <a:latin typeface="Calibri"/>
                  <a:ea typeface="Calibri"/>
                  <a:cs typeface="Calibri"/>
                  <a:sym typeface="Calibri"/>
                </a:rPr>
                <a:t>Very flexible menu depending on what the customer wants (bento box, lunchset etc)</a:t>
              </a:r>
              <a:endParaRPr sz="1400">
                <a:solidFill>
                  <a:schemeClr val="dk1"/>
                </a:solidFill>
                <a:latin typeface="Calibri"/>
                <a:ea typeface="Calibri"/>
                <a:cs typeface="Calibri"/>
                <a:sym typeface="Calibri"/>
              </a:endParaRPr>
            </a:p>
            <a:p>
              <a:pPr indent="0" lvl="0" marL="0" marR="0" rtl="0" algn="l">
                <a:lnSpc>
                  <a:spcPct val="100000"/>
                </a:lnSpc>
                <a:spcBef>
                  <a:spcPts val="490"/>
                </a:spcBef>
                <a:spcAft>
                  <a:spcPts val="0"/>
                </a:spcAft>
                <a:buNone/>
              </a:pPr>
              <a:r>
                <a:rPr b="0" i="0" lang="en-SG" sz="1400">
                  <a:solidFill>
                    <a:schemeClr val="dk1"/>
                  </a:solidFill>
                  <a:latin typeface="Calibri"/>
                  <a:ea typeface="Calibri"/>
                  <a:cs typeface="Calibri"/>
                  <a:sym typeface="Calibri"/>
                </a:rPr>
                <a:t>40 seater capability restaurant  that can host parties, gatherings, parties by just ordering at least 20 pax</a:t>
              </a:r>
              <a:endParaRPr sz="1400">
                <a:solidFill>
                  <a:schemeClr val="dk1"/>
                </a:solidFill>
                <a:latin typeface="Calibri"/>
                <a:ea typeface="Calibri"/>
                <a:cs typeface="Calibri"/>
                <a:sym typeface="Calibri"/>
              </a:endParaRPr>
            </a:p>
            <a:p>
              <a:pPr indent="0" lvl="0" marL="0" marR="0" rtl="0" algn="l">
                <a:lnSpc>
                  <a:spcPct val="100000"/>
                </a:lnSpc>
                <a:spcBef>
                  <a:spcPts val="490"/>
                </a:spcBef>
                <a:spcAft>
                  <a:spcPts val="0"/>
                </a:spcAft>
                <a:buNone/>
              </a:pPr>
              <a:r>
                <a:rPr b="0" i="0" lang="en-SG" sz="1400">
                  <a:solidFill>
                    <a:schemeClr val="dk1"/>
                  </a:solidFill>
                  <a:latin typeface="Calibri"/>
                  <a:ea typeface="Calibri"/>
                  <a:cs typeface="Calibri"/>
                  <a:sym typeface="Calibri"/>
                </a:rPr>
                <a:t>Can cater to individual taste buds - more spicy, less salty, etc</a:t>
              </a:r>
              <a:endParaRPr sz="14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g273f00a8ea7_0_63"/>
          <p:cNvGrpSpPr/>
          <p:nvPr/>
        </p:nvGrpSpPr>
        <p:grpSpPr>
          <a:xfrm>
            <a:off x="727220" y="171998"/>
            <a:ext cx="10231500" cy="762797"/>
            <a:chOff x="727220" y="171998"/>
            <a:chExt cx="10231500" cy="762797"/>
          </a:xfrm>
        </p:grpSpPr>
        <p:sp>
          <p:nvSpPr>
            <p:cNvPr id="203" name="Google Shape;203;g273f00a8ea7_0_63"/>
            <p:cNvSpPr txBox="1"/>
            <p:nvPr/>
          </p:nvSpPr>
          <p:spPr>
            <a:xfrm>
              <a:off x="727220" y="252960"/>
              <a:ext cx="10231500"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3600" u="none" cap="none" strike="noStrike">
                  <a:solidFill>
                    <a:srgbClr val="FF3300"/>
                  </a:solidFill>
                  <a:latin typeface="Montserrat SemiBold"/>
                  <a:ea typeface="Montserrat SemiBold"/>
                  <a:cs typeface="Montserrat SemiBold"/>
                  <a:sym typeface="Montserrat SemiBold"/>
                </a:rPr>
                <a:t>Problem Statement</a:t>
              </a:r>
              <a:endParaRPr b="0" i="0" sz="1800" u="none" cap="none" strike="noStrike">
                <a:solidFill>
                  <a:srgbClr val="000000"/>
                </a:solidFill>
                <a:latin typeface="Arial"/>
                <a:ea typeface="Arial"/>
                <a:cs typeface="Arial"/>
                <a:sym typeface="Arial"/>
              </a:endParaRPr>
            </a:p>
          </p:txBody>
        </p:sp>
        <p:cxnSp>
          <p:nvCxnSpPr>
            <p:cNvPr id="204" name="Google Shape;204;g273f00a8ea7_0_63"/>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05" name="Google Shape;205;g273f00a8ea7_0_63"/>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06" name="Google Shape;206;g273f00a8ea7_0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pSp>
        <p:nvGrpSpPr>
          <p:cNvPr id="207" name="Google Shape;207;g273f00a8ea7_0_63"/>
          <p:cNvGrpSpPr/>
          <p:nvPr/>
        </p:nvGrpSpPr>
        <p:grpSpPr>
          <a:xfrm>
            <a:off x="504134" y="1185536"/>
            <a:ext cx="11183699" cy="5055000"/>
            <a:chOff x="0" y="0"/>
            <a:chExt cx="11183699" cy="5055000"/>
          </a:xfrm>
        </p:grpSpPr>
        <p:sp>
          <p:nvSpPr>
            <p:cNvPr id="208" name="Google Shape;208;g273f00a8ea7_0_63"/>
            <p:cNvSpPr/>
            <p:nvPr/>
          </p:nvSpPr>
          <p:spPr>
            <a:xfrm>
              <a:off x="0" y="0"/>
              <a:ext cx="9506145" cy="15165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73f00a8ea7_0_63"/>
            <p:cNvSpPr txBox="1"/>
            <p:nvPr/>
          </p:nvSpPr>
          <p:spPr>
            <a:xfrm>
              <a:off x="44417" y="44417"/>
              <a:ext cx="7869722" cy="1427666"/>
            </a:xfrm>
            <a:prstGeom prst="rect">
              <a:avLst/>
            </a:prstGeom>
            <a:no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None/>
              </a:pPr>
              <a:r>
                <a:rPr b="0" i="1" lang="en-SG" sz="3000">
                  <a:solidFill>
                    <a:schemeClr val="lt1"/>
                  </a:solidFill>
                  <a:latin typeface="Calibri"/>
                  <a:ea typeface="Calibri"/>
                  <a:cs typeface="Calibri"/>
                  <a:sym typeface="Calibri"/>
                </a:rPr>
                <a:t>“Business was good before covid-19 but dropped since then as businesses have more competitions.</a:t>
              </a:r>
              <a:endParaRPr sz="3000">
                <a:solidFill>
                  <a:schemeClr val="lt1"/>
                </a:solidFill>
                <a:latin typeface="Calibri"/>
                <a:ea typeface="Calibri"/>
                <a:cs typeface="Calibri"/>
                <a:sym typeface="Calibri"/>
              </a:endParaRPr>
            </a:p>
          </p:txBody>
        </p:sp>
        <p:sp>
          <p:nvSpPr>
            <p:cNvPr id="210" name="Google Shape;210;g273f00a8ea7_0_63"/>
            <p:cNvSpPr/>
            <p:nvPr/>
          </p:nvSpPr>
          <p:spPr>
            <a:xfrm>
              <a:off x="838777" y="1769250"/>
              <a:ext cx="9506145" cy="15165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73f00a8ea7_0_63"/>
            <p:cNvSpPr txBox="1"/>
            <p:nvPr/>
          </p:nvSpPr>
          <p:spPr>
            <a:xfrm>
              <a:off x="883194" y="1813667"/>
              <a:ext cx="7592808" cy="1427666"/>
            </a:xfrm>
            <a:prstGeom prst="rect">
              <a:avLst/>
            </a:prstGeom>
            <a:no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None/>
              </a:pPr>
              <a:r>
                <a:rPr b="0" i="1" lang="en-SG" sz="3000">
                  <a:solidFill>
                    <a:schemeClr val="lt1"/>
                  </a:solidFill>
                  <a:latin typeface="Calibri"/>
                  <a:ea typeface="Calibri"/>
                  <a:cs typeface="Calibri"/>
                  <a:sym typeface="Calibri"/>
                </a:rPr>
                <a:t>"I want to increase orders, preferably </a:t>
              </a:r>
              <a:r>
                <a:rPr b="0" i="1" lang="en-SG" sz="3000" u="sng">
                  <a:solidFill>
                    <a:schemeClr val="lt1"/>
                  </a:solidFill>
                  <a:latin typeface="Calibri"/>
                  <a:ea typeface="Calibri"/>
                  <a:cs typeface="Calibri"/>
                  <a:sym typeface="Calibri"/>
                </a:rPr>
                <a:t>deliveries &amp; catering</a:t>
              </a:r>
              <a:r>
                <a:rPr b="0" i="1" lang="en-SG" sz="3000">
                  <a:solidFill>
                    <a:schemeClr val="lt1"/>
                  </a:solidFill>
                  <a:latin typeface="Calibri"/>
                  <a:ea typeface="Calibri"/>
                  <a:cs typeface="Calibri"/>
                  <a:sym typeface="Calibri"/>
                </a:rPr>
                <a:t>"</a:t>
              </a:r>
              <a:endParaRPr sz="3000">
                <a:solidFill>
                  <a:schemeClr val="lt1"/>
                </a:solidFill>
                <a:latin typeface="Calibri"/>
                <a:ea typeface="Calibri"/>
                <a:cs typeface="Calibri"/>
                <a:sym typeface="Calibri"/>
              </a:endParaRPr>
            </a:p>
          </p:txBody>
        </p:sp>
        <p:sp>
          <p:nvSpPr>
            <p:cNvPr id="212" name="Google Shape;212;g273f00a8ea7_0_63"/>
            <p:cNvSpPr/>
            <p:nvPr/>
          </p:nvSpPr>
          <p:spPr>
            <a:xfrm>
              <a:off x="1677554" y="3538500"/>
              <a:ext cx="9506145" cy="1516500"/>
            </a:xfrm>
            <a:prstGeom prst="roundRect">
              <a:avLst>
                <a:gd fmla="val 10000"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73f00a8ea7_0_63"/>
            <p:cNvSpPr txBox="1"/>
            <p:nvPr/>
          </p:nvSpPr>
          <p:spPr>
            <a:xfrm>
              <a:off x="1721971" y="3582917"/>
              <a:ext cx="7592808" cy="1427666"/>
            </a:xfrm>
            <a:prstGeom prst="rect">
              <a:avLst/>
            </a:prstGeom>
            <a:no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None/>
              </a:pPr>
              <a:r>
                <a:rPr b="0" i="1" lang="en-SG" sz="3000">
                  <a:solidFill>
                    <a:schemeClr val="lt1"/>
                  </a:solidFill>
                  <a:latin typeface="Calibri"/>
                  <a:ea typeface="Calibri"/>
                  <a:cs typeface="Calibri"/>
                  <a:sym typeface="Calibri"/>
                </a:rPr>
                <a:t>"Open to suggestion for</a:t>
              </a:r>
              <a:r>
                <a:rPr b="1" i="1" lang="en-SG" sz="3000" u="sng">
                  <a:solidFill>
                    <a:schemeClr val="lt1"/>
                  </a:solidFill>
                  <a:latin typeface="Calibri"/>
                  <a:ea typeface="Calibri"/>
                  <a:cs typeface="Calibri"/>
                  <a:sym typeface="Calibri"/>
                </a:rPr>
                <a:t> special offers to get people’s attention</a:t>
              </a:r>
              <a:r>
                <a:rPr b="0" i="1" lang="en-SG" sz="3000">
                  <a:solidFill>
                    <a:schemeClr val="lt1"/>
                  </a:solidFill>
                  <a:latin typeface="Calibri"/>
                  <a:ea typeface="Calibri"/>
                  <a:cs typeface="Calibri"/>
                  <a:sym typeface="Calibri"/>
                </a:rPr>
                <a:t>"</a:t>
              </a:r>
              <a:endParaRPr sz="3000">
                <a:solidFill>
                  <a:schemeClr val="lt1"/>
                </a:solidFill>
                <a:latin typeface="Calibri"/>
                <a:ea typeface="Calibri"/>
                <a:cs typeface="Calibri"/>
                <a:sym typeface="Calibri"/>
              </a:endParaRPr>
            </a:p>
          </p:txBody>
        </p:sp>
        <p:sp>
          <p:nvSpPr>
            <p:cNvPr id="214" name="Google Shape;214;g273f00a8ea7_0_63"/>
            <p:cNvSpPr/>
            <p:nvPr/>
          </p:nvSpPr>
          <p:spPr>
            <a:xfrm>
              <a:off x="8520420" y="1150012"/>
              <a:ext cx="985725" cy="985725"/>
            </a:xfrm>
            <a:prstGeom prst="downArrow">
              <a:avLst>
                <a:gd fmla="val 55000" name="adj1"/>
                <a:gd fmla="val 45000" name="adj2"/>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73f00a8ea7_0_63"/>
            <p:cNvSpPr txBox="1"/>
            <p:nvPr/>
          </p:nvSpPr>
          <p:spPr>
            <a:xfrm>
              <a:off x="8742208" y="1150012"/>
              <a:ext cx="542149" cy="741758"/>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3600">
                <a:solidFill>
                  <a:schemeClr val="dk1"/>
                </a:solidFill>
                <a:latin typeface="Calibri"/>
                <a:ea typeface="Calibri"/>
                <a:cs typeface="Calibri"/>
                <a:sym typeface="Calibri"/>
              </a:endParaRPr>
            </a:p>
          </p:txBody>
        </p:sp>
        <p:sp>
          <p:nvSpPr>
            <p:cNvPr id="216" name="Google Shape;216;g273f00a8ea7_0_63"/>
            <p:cNvSpPr/>
            <p:nvPr/>
          </p:nvSpPr>
          <p:spPr>
            <a:xfrm>
              <a:off x="9359197" y="2909152"/>
              <a:ext cx="985725" cy="985725"/>
            </a:xfrm>
            <a:prstGeom prst="downArrow">
              <a:avLst>
                <a:gd fmla="val 55000" name="adj1"/>
                <a:gd fmla="val 45000" name="adj2"/>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73f00a8ea7_0_63"/>
            <p:cNvSpPr txBox="1"/>
            <p:nvPr/>
          </p:nvSpPr>
          <p:spPr>
            <a:xfrm>
              <a:off x="9580985" y="2909152"/>
              <a:ext cx="542149" cy="741758"/>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36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g2740ba676fe_0_0"/>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White bulbs with a yellow one standing out" id="223" name="Google Shape;223;g2740ba676fe_0_0"/>
          <p:cNvPicPr preferRelativeResize="0"/>
          <p:nvPr/>
        </p:nvPicPr>
        <p:blipFill rotWithShape="1">
          <a:blip r:embed="rId3">
            <a:alphaModFix amt="50000"/>
          </a:blip>
          <a:srcRect b="15730" l="0" r="0" t="0"/>
          <a:stretch/>
        </p:blipFill>
        <p:spPr>
          <a:xfrm>
            <a:off x="21" y="10"/>
            <a:ext cx="12191979" cy="6857990"/>
          </a:xfrm>
          <a:prstGeom prst="rect">
            <a:avLst/>
          </a:prstGeom>
          <a:noFill/>
          <a:ln>
            <a:noFill/>
          </a:ln>
        </p:spPr>
      </p:pic>
      <p:sp>
        <p:nvSpPr>
          <p:cNvPr id="224" name="Google Shape;224;g2740ba676fe_0_0"/>
          <p:cNvSpPr txBox="1"/>
          <p:nvPr/>
        </p:nvSpPr>
        <p:spPr>
          <a:xfrm>
            <a:off x="762000" y="1137434"/>
            <a:ext cx="11430000" cy="320442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600"/>
              </a:spcAft>
              <a:buNone/>
            </a:pPr>
            <a:r>
              <a:rPr b="1" i="0" lang="en-SG" sz="13800" u="none" cap="none" strike="noStrike">
                <a:solidFill>
                  <a:srgbClr val="FF0000"/>
                </a:solidFill>
                <a:latin typeface="Calibri"/>
                <a:ea typeface="Calibri"/>
                <a:cs typeface="Calibri"/>
                <a:sym typeface="Calibri"/>
              </a:rPr>
              <a:t>Marketing Plan</a:t>
            </a:r>
            <a:endParaRPr b="0" i="0" sz="13800" u="none" cap="none" strike="noStrike">
              <a:solidFill>
                <a:srgbClr val="FF0000"/>
              </a:solidFill>
              <a:latin typeface="Calibri"/>
              <a:ea typeface="Calibri"/>
              <a:cs typeface="Calibri"/>
              <a:sym typeface="Calibri"/>
            </a:endParaRPr>
          </a:p>
        </p:txBody>
      </p:sp>
      <p:cxnSp>
        <p:nvCxnSpPr>
          <p:cNvPr id="225" name="Google Shape;225;g2740ba676fe_0_0"/>
          <p:cNvCxnSpPr/>
          <p:nvPr/>
        </p:nvCxnSpPr>
        <p:spPr>
          <a:xfrm>
            <a:off x="865140" y="871146"/>
            <a:ext cx="736939" cy="0"/>
          </a:xfrm>
          <a:prstGeom prst="straightConnector1">
            <a:avLst/>
          </a:prstGeom>
          <a:noFill/>
          <a:ln cap="flat" cmpd="sng" w="57150">
            <a:solidFill>
              <a:schemeClr val="accent4"/>
            </a:solidFill>
            <a:prstDash val="solid"/>
            <a:miter lim="800000"/>
            <a:headEnd len="sm" w="sm" type="none"/>
            <a:tailEnd len="sm" w="sm" type="none"/>
          </a:ln>
        </p:spPr>
      </p:cxnSp>
      <p:sp>
        <p:nvSpPr>
          <p:cNvPr id="226" name="Google Shape;226;g2740ba676fe_0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600"/>
              </a:spcAft>
              <a:buNone/>
            </a:pPr>
            <a:fld id="{00000000-1234-1234-1234-123412341234}" type="slidenum">
              <a:rPr lang="en-SG">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g2740ba676fe_0_7"/>
          <p:cNvGrpSpPr/>
          <p:nvPr/>
        </p:nvGrpSpPr>
        <p:grpSpPr>
          <a:xfrm>
            <a:off x="727220" y="171998"/>
            <a:ext cx="10231500" cy="788808"/>
            <a:chOff x="727220" y="171998"/>
            <a:chExt cx="10231500" cy="788808"/>
          </a:xfrm>
        </p:grpSpPr>
        <p:sp>
          <p:nvSpPr>
            <p:cNvPr id="232" name="Google Shape;232;g2740ba676fe_0_7"/>
            <p:cNvSpPr txBox="1"/>
            <p:nvPr/>
          </p:nvSpPr>
          <p:spPr>
            <a:xfrm>
              <a:off x="727220" y="252960"/>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SG" sz="4000" u="none" cap="none" strike="noStrike">
                  <a:solidFill>
                    <a:srgbClr val="FF3300"/>
                  </a:solidFill>
                  <a:latin typeface="Montserrat SemiBold"/>
                  <a:ea typeface="Montserrat SemiBold"/>
                  <a:cs typeface="Montserrat SemiBold"/>
                  <a:sym typeface="Montserrat SemiBold"/>
                </a:rPr>
                <a:t>Executive Summary</a:t>
              </a:r>
              <a:endParaRPr b="0" i="0" sz="2000" u="none" cap="none" strike="noStrike">
                <a:solidFill>
                  <a:srgbClr val="000000"/>
                </a:solidFill>
                <a:latin typeface="Arial"/>
                <a:ea typeface="Arial"/>
                <a:cs typeface="Arial"/>
                <a:sym typeface="Arial"/>
              </a:endParaRPr>
            </a:p>
          </p:txBody>
        </p:sp>
        <p:cxnSp>
          <p:nvCxnSpPr>
            <p:cNvPr id="233" name="Google Shape;233;g2740ba676fe_0_7"/>
            <p:cNvCxnSpPr/>
            <p:nvPr/>
          </p:nvCxnSpPr>
          <p:spPr>
            <a:xfrm>
              <a:off x="727221" y="934795"/>
              <a:ext cx="9333300" cy="0"/>
            </a:xfrm>
            <a:prstGeom prst="straightConnector1">
              <a:avLst/>
            </a:prstGeom>
            <a:noFill/>
            <a:ln cap="flat" cmpd="sng" w="12700">
              <a:solidFill>
                <a:srgbClr val="FF3300"/>
              </a:solidFill>
              <a:prstDash val="solid"/>
              <a:round/>
              <a:headEnd len="sm" w="sm" type="none"/>
              <a:tailEnd len="sm" w="sm" type="none"/>
            </a:ln>
          </p:spPr>
        </p:cxnSp>
        <p:cxnSp>
          <p:nvCxnSpPr>
            <p:cNvPr id="234" name="Google Shape;234;g2740ba676fe_0_7"/>
            <p:cNvCxnSpPr/>
            <p:nvPr/>
          </p:nvCxnSpPr>
          <p:spPr>
            <a:xfrm>
              <a:off x="727222" y="171998"/>
              <a:ext cx="9333300" cy="0"/>
            </a:xfrm>
            <a:prstGeom prst="straightConnector1">
              <a:avLst/>
            </a:prstGeom>
            <a:noFill/>
            <a:ln cap="flat" cmpd="sng" w="12700">
              <a:solidFill>
                <a:srgbClr val="FF3300"/>
              </a:solidFill>
              <a:prstDash val="solid"/>
              <a:round/>
              <a:headEnd len="sm" w="sm" type="none"/>
              <a:tailEnd len="sm" w="sm" type="none"/>
            </a:ln>
          </p:spPr>
        </p:cxnSp>
      </p:grpSp>
      <p:sp>
        <p:nvSpPr>
          <p:cNvPr id="235" name="Google Shape;235;g2740ba676fe_0_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SG"/>
              <a:t>‹#›</a:t>
            </a:fld>
            <a:endParaRPr/>
          </a:p>
        </p:txBody>
      </p:sp>
      <p:grpSp>
        <p:nvGrpSpPr>
          <p:cNvPr id="236" name="Google Shape;236;g2740ba676fe_0_7"/>
          <p:cNvGrpSpPr/>
          <p:nvPr/>
        </p:nvGrpSpPr>
        <p:grpSpPr>
          <a:xfrm>
            <a:off x="358904" y="2012971"/>
            <a:ext cx="11323608" cy="2893954"/>
            <a:chOff x="5336" y="1016278"/>
            <a:chExt cx="11323608" cy="2893954"/>
          </a:xfrm>
        </p:grpSpPr>
        <p:sp>
          <p:nvSpPr>
            <p:cNvPr id="237" name="Google Shape;237;g2740ba676fe_0_7"/>
            <p:cNvSpPr/>
            <p:nvPr/>
          </p:nvSpPr>
          <p:spPr>
            <a:xfrm>
              <a:off x="326515" y="1016278"/>
              <a:ext cx="1004712" cy="1004712"/>
            </a:xfrm>
            <a:prstGeom prst="round2DiagRect">
              <a:avLst>
                <a:gd fmla="val 29727" name="adj1"/>
                <a:gd fmla="val 0" name="adj2"/>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2740ba676fe_0_7"/>
            <p:cNvSpPr/>
            <p:nvPr/>
          </p:nvSpPr>
          <p:spPr>
            <a:xfrm>
              <a:off x="540634" y="1230398"/>
              <a:ext cx="576474" cy="576474"/>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740ba676fe_0_7"/>
            <p:cNvSpPr/>
            <p:nvPr/>
          </p:nvSpPr>
          <p:spPr>
            <a:xfrm>
              <a:off x="5336" y="2333935"/>
              <a:ext cx="1647070" cy="15762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740ba676fe_0_7"/>
            <p:cNvSpPr txBox="1"/>
            <p:nvPr/>
          </p:nvSpPr>
          <p:spPr>
            <a:xfrm>
              <a:off x="5336" y="2333935"/>
              <a:ext cx="1647070" cy="157629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SG" sz="1400" u="sng" cap="none">
                  <a:solidFill>
                    <a:schemeClr val="dk1"/>
                  </a:solidFill>
                  <a:latin typeface="Calibri"/>
                  <a:ea typeface="Calibri"/>
                  <a:cs typeface="Calibri"/>
                  <a:sym typeface="Calibri"/>
                </a:rPr>
                <a:t>BUSINESS OBJECTIVE</a:t>
              </a:r>
              <a:r>
                <a:rPr b="0" i="0" lang="en-SG" sz="1100" cap="none">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
          <p:nvSpPr>
            <p:cNvPr id="241" name="Google Shape;241;g2740ba676fe_0_7"/>
            <p:cNvSpPr/>
            <p:nvPr/>
          </p:nvSpPr>
          <p:spPr>
            <a:xfrm>
              <a:off x="2261823" y="1016278"/>
              <a:ext cx="1004712" cy="1004712"/>
            </a:xfrm>
            <a:prstGeom prst="round2DiagRect">
              <a:avLst>
                <a:gd fmla="val 29727" name="adj1"/>
                <a:gd fmla="val 0" name="adj2"/>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740ba676fe_0_7"/>
            <p:cNvSpPr/>
            <p:nvPr/>
          </p:nvSpPr>
          <p:spPr>
            <a:xfrm>
              <a:off x="2475942" y="1230398"/>
              <a:ext cx="576474" cy="576474"/>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740ba676fe_0_7"/>
            <p:cNvSpPr/>
            <p:nvPr/>
          </p:nvSpPr>
          <p:spPr>
            <a:xfrm>
              <a:off x="1940644" y="2333935"/>
              <a:ext cx="1647070" cy="15762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2740ba676fe_0_7"/>
            <p:cNvSpPr txBox="1"/>
            <p:nvPr/>
          </p:nvSpPr>
          <p:spPr>
            <a:xfrm>
              <a:off x="1940644" y="2333935"/>
              <a:ext cx="1647070" cy="157629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SG" sz="1100" cap="none">
                  <a:solidFill>
                    <a:schemeClr val="dk1"/>
                  </a:solidFill>
                  <a:latin typeface="Calibri"/>
                  <a:ea typeface="Calibri"/>
                  <a:cs typeface="Calibri"/>
                  <a:sym typeface="Calibri"/>
                </a:rPr>
                <a:t>THE MARKETING CAMPAIGN FOR THAI TO GO AIMS TO INCREASE ONLINE DELIVERY ORDERS BY 30% AND CATERING ORDERS BY 20% WITHIN THE NEXT 6 MONTHS TO DRIVE LONG-TERM CUSTOMER LOYALTY AND REPEAT BUSINESS.</a:t>
              </a:r>
              <a:endParaRPr sz="1100">
                <a:solidFill>
                  <a:schemeClr val="dk1"/>
                </a:solidFill>
                <a:latin typeface="Calibri"/>
                <a:ea typeface="Calibri"/>
                <a:cs typeface="Calibri"/>
                <a:sym typeface="Calibri"/>
              </a:endParaRPr>
            </a:p>
          </p:txBody>
        </p:sp>
        <p:sp>
          <p:nvSpPr>
            <p:cNvPr id="245" name="Google Shape;245;g2740ba676fe_0_7"/>
            <p:cNvSpPr/>
            <p:nvPr/>
          </p:nvSpPr>
          <p:spPr>
            <a:xfrm>
              <a:off x="4197130" y="1016278"/>
              <a:ext cx="1004712" cy="1004712"/>
            </a:xfrm>
            <a:prstGeom prst="round2DiagRect">
              <a:avLst>
                <a:gd fmla="val 29727" name="adj1"/>
                <a:gd fmla="val 0" name="adj2"/>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740ba676fe_0_7"/>
            <p:cNvSpPr/>
            <p:nvPr/>
          </p:nvSpPr>
          <p:spPr>
            <a:xfrm>
              <a:off x="4411249" y="1230398"/>
              <a:ext cx="576474" cy="576474"/>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740ba676fe_0_7"/>
            <p:cNvSpPr/>
            <p:nvPr/>
          </p:nvSpPr>
          <p:spPr>
            <a:xfrm>
              <a:off x="3875952" y="2333935"/>
              <a:ext cx="1647070" cy="15762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740ba676fe_0_7"/>
            <p:cNvSpPr txBox="1"/>
            <p:nvPr/>
          </p:nvSpPr>
          <p:spPr>
            <a:xfrm>
              <a:off x="3875952" y="2333935"/>
              <a:ext cx="1647070" cy="157629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SG" sz="1100" u="sng" cap="none">
                  <a:solidFill>
                    <a:schemeClr val="dk1"/>
                  </a:solidFill>
                  <a:latin typeface="Calibri"/>
                  <a:ea typeface="Calibri"/>
                  <a:cs typeface="Calibri"/>
                  <a:sym typeface="Calibri"/>
                </a:rPr>
                <a:t>TARGET MARKET</a:t>
              </a:r>
              <a:r>
                <a:rPr b="0" i="0" lang="en-SG" sz="1100" u="sng" cap="none">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
          <p:nvSpPr>
            <p:cNvPr id="249" name="Google Shape;249;g2740ba676fe_0_7"/>
            <p:cNvSpPr/>
            <p:nvPr/>
          </p:nvSpPr>
          <p:spPr>
            <a:xfrm>
              <a:off x="6132438" y="1016278"/>
              <a:ext cx="1004712" cy="1004712"/>
            </a:xfrm>
            <a:prstGeom prst="round2DiagRect">
              <a:avLst>
                <a:gd fmla="val 29727" name="adj1"/>
                <a:gd fmla="val 0" name="adj2"/>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740ba676fe_0_7"/>
            <p:cNvSpPr/>
            <p:nvPr/>
          </p:nvSpPr>
          <p:spPr>
            <a:xfrm>
              <a:off x="6346557" y="1230398"/>
              <a:ext cx="576474" cy="576474"/>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740ba676fe_0_7"/>
            <p:cNvSpPr/>
            <p:nvPr/>
          </p:nvSpPr>
          <p:spPr>
            <a:xfrm>
              <a:off x="5811259" y="2333935"/>
              <a:ext cx="1647070" cy="15762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2740ba676fe_0_7"/>
            <p:cNvSpPr txBox="1"/>
            <p:nvPr/>
          </p:nvSpPr>
          <p:spPr>
            <a:xfrm>
              <a:off x="5811259" y="2333935"/>
              <a:ext cx="1647070" cy="157629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SG" sz="1100" cap="none">
                  <a:solidFill>
                    <a:schemeClr val="dk1"/>
                  </a:solidFill>
                  <a:latin typeface="Calibri"/>
                  <a:ea typeface="Calibri"/>
                  <a:cs typeface="Calibri"/>
                  <a:sym typeface="Calibri"/>
                </a:rPr>
                <a:t>YOUNG PROFESSIONALS AND OFFICE WORKERS NEAR EUNOS MRT STATION, SEEKING CONVENIENT, AFFORDABLE AND HALAL-CERTIFIED THAI CUISINE FOR LUNCH, DINNER AND EVENTS.</a:t>
              </a:r>
              <a:endParaRPr sz="1100">
                <a:solidFill>
                  <a:schemeClr val="dk1"/>
                </a:solidFill>
                <a:latin typeface="Calibri"/>
                <a:ea typeface="Calibri"/>
                <a:cs typeface="Calibri"/>
                <a:sym typeface="Calibri"/>
              </a:endParaRPr>
            </a:p>
          </p:txBody>
        </p:sp>
        <p:sp>
          <p:nvSpPr>
            <p:cNvPr id="253" name="Google Shape;253;g2740ba676fe_0_7"/>
            <p:cNvSpPr/>
            <p:nvPr/>
          </p:nvSpPr>
          <p:spPr>
            <a:xfrm>
              <a:off x="8067745" y="1016278"/>
              <a:ext cx="1004712" cy="1004712"/>
            </a:xfrm>
            <a:prstGeom prst="round2DiagRect">
              <a:avLst>
                <a:gd fmla="val 29727" name="adj1"/>
                <a:gd fmla="val 0" name="adj2"/>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740ba676fe_0_7"/>
            <p:cNvSpPr/>
            <p:nvPr/>
          </p:nvSpPr>
          <p:spPr>
            <a:xfrm>
              <a:off x="8281865" y="1230398"/>
              <a:ext cx="576474" cy="576474"/>
            </a:xfrm>
            <a:prstGeom prst="rect">
              <a:avLst/>
            </a:prstGeom>
            <a:blipFill rotWithShape="1">
              <a:blip r:embed="rId7">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740ba676fe_0_7"/>
            <p:cNvSpPr/>
            <p:nvPr/>
          </p:nvSpPr>
          <p:spPr>
            <a:xfrm>
              <a:off x="7746567" y="2333935"/>
              <a:ext cx="1647070" cy="15762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740ba676fe_0_7"/>
            <p:cNvSpPr txBox="1"/>
            <p:nvPr/>
          </p:nvSpPr>
          <p:spPr>
            <a:xfrm>
              <a:off x="7746567" y="2333935"/>
              <a:ext cx="1647070" cy="157629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SG" sz="1100" u="sng" cap="none">
                  <a:solidFill>
                    <a:schemeClr val="dk1"/>
                  </a:solidFill>
                  <a:latin typeface="Calibri"/>
                  <a:ea typeface="Calibri"/>
                  <a:cs typeface="Calibri"/>
                  <a:sym typeface="Calibri"/>
                </a:rPr>
                <a:t>MARKET NEED</a:t>
              </a:r>
              <a:r>
                <a:rPr b="0" i="0" lang="en-SG" sz="1100" u="sng" cap="none">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
          <p:nvSpPr>
            <p:cNvPr id="257" name="Google Shape;257;g2740ba676fe_0_7"/>
            <p:cNvSpPr/>
            <p:nvPr/>
          </p:nvSpPr>
          <p:spPr>
            <a:xfrm>
              <a:off x="10003053" y="1016278"/>
              <a:ext cx="1004712" cy="1004712"/>
            </a:xfrm>
            <a:prstGeom prst="round2DiagRect">
              <a:avLst>
                <a:gd fmla="val 29727" name="adj1"/>
                <a:gd fmla="val 0" name="adj2"/>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740ba676fe_0_7"/>
            <p:cNvSpPr/>
            <p:nvPr/>
          </p:nvSpPr>
          <p:spPr>
            <a:xfrm>
              <a:off x="10217172" y="1230398"/>
              <a:ext cx="576474" cy="576474"/>
            </a:xfrm>
            <a:prstGeom prst="rect">
              <a:avLst/>
            </a:prstGeom>
            <a:blipFill rotWithShape="1">
              <a:blip r:embed="rId8">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740ba676fe_0_7"/>
            <p:cNvSpPr/>
            <p:nvPr/>
          </p:nvSpPr>
          <p:spPr>
            <a:xfrm>
              <a:off x="9681874" y="2333935"/>
              <a:ext cx="1647070" cy="15762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2740ba676fe_0_7"/>
            <p:cNvSpPr txBox="1"/>
            <p:nvPr/>
          </p:nvSpPr>
          <p:spPr>
            <a:xfrm>
              <a:off x="9681874" y="2333935"/>
              <a:ext cx="1647070" cy="157629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SG" sz="1100" cap="none">
                  <a:solidFill>
                    <a:schemeClr val="dk1"/>
                  </a:solidFill>
                  <a:latin typeface="Calibri"/>
                  <a:ea typeface="Calibri"/>
                  <a:cs typeface="Calibri"/>
                  <a:sym typeface="Calibri"/>
                </a:rPr>
                <a:t>THE PERSONA DESIRES A HALAL-CERTIFIED RESTAURANT THAT OFFERS FLEXIBLE, AFFORDABLE</a:t>
              </a:r>
              <a:r>
                <a:rPr lang="en-SG" sz="1100" cap="none">
                  <a:solidFill>
                    <a:schemeClr val="dk1"/>
                  </a:solidFill>
                  <a:latin typeface="Calibri"/>
                  <a:ea typeface="Calibri"/>
                  <a:cs typeface="Calibri"/>
                  <a:sym typeface="Calibri"/>
                </a:rPr>
                <a:t> </a:t>
              </a:r>
              <a:r>
                <a:rPr b="0" i="0" lang="en-SG" sz="1100" cap="none">
                  <a:solidFill>
                    <a:schemeClr val="dk1"/>
                  </a:solidFill>
                  <a:latin typeface="Calibri"/>
                  <a:ea typeface="Calibri"/>
                  <a:cs typeface="Calibri"/>
                  <a:sym typeface="Calibri"/>
                </a:rPr>
                <a:t>AND CUSTOMIZABLE MENU OPTIONS WITH QUICK NEXT-DAY MINI CATERING SERVICES</a:t>
              </a:r>
              <a:r>
                <a:rPr lang="en-SG" sz="1100" cap="none">
                  <a:solidFill>
                    <a:schemeClr val="dk1"/>
                  </a:solidFill>
                  <a:latin typeface="Calibri"/>
                  <a:ea typeface="Calibri"/>
                  <a:cs typeface="Calibri"/>
                  <a:sym typeface="Calibri"/>
                </a:rPr>
                <a:t> </a:t>
              </a:r>
              <a:r>
                <a:rPr b="0" i="0" lang="en-SG" sz="1100" cap="none">
                  <a:solidFill>
                    <a:schemeClr val="dk1"/>
                  </a:solidFill>
                  <a:latin typeface="Calibri"/>
                  <a:ea typeface="Calibri"/>
                  <a:cs typeface="Calibri"/>
                  <a:sym typeface="Calibri"/>
                </a:rPr>
                <a:t>WHICH THAI TO GO UNIQUELY PROVIDES IN THE EUNOS MRT AREA.</a:t>
              </a:r>
              <a:endParaRPr sz="11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2013 - 2022 Theme">
  <a:themeElements>
    <a:clrScheme name="Office 2013 - 2022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ALEX LEONG</dc:creator>
</cp:coreProperties>
</file>